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0" r:id="rId2"/>
    <p:sldId id="311" r:id="rId3"/>
    <p:sldId id="265" r:id="rId4"/>
    <p:sldId id="308" r:id="rId5"/>
    <p:sldId id="270" r:id="rId6"/>
    <p:sldId id="271" r:id="rId7"/>
    <p:sldId id="296"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97" r:id="rId22"/>
    <p:sldId id="298" r:id="rId23"/>
    <p:sldId id="299" r:id="rId24"/>
    <p:sldId id="300" r:id="rId25"/>
    <p:sldId id="301" r:id="rId26"/>
    <p:sldId id="302" r:id="rId27"/>
    <p:sldId id="303" r:id="rId28"/>
    <p:sldId id="304" r:id="rId29"/>
    <p:sldId id="3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3960" userDrawn="1">
          <p15:clr>
            <a:srgbClr val="A4A3A4"/>
          </p15:clr>
        </p15:guide>
        <p15:guide id="3" orient="horz" pos="2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3AA299-FFFD-043D-756F-C35DF29CACE5}" name="Laura Fisher" initials="LF" userId="S::laura@asa2fly.com::06fd7721-2054-418f-b68a-44a53c3781de" providerId="AD"/>
  <p188:author id="{729D26A4-A9E9-7576-F18E-F013F6E48725}" name="Kathy Kotomaimoce" initials="KK" userId="S::kathyk@asa2fly.com::049bae70-d02b-4334-9971-3cbda3335af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2820"/>
    <a:srgbClr val="204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96190"/>
  </p:normalViewPr>
  <p:slideViewPr>
    <p:cSldViewPr>
      <p:cViewPr varScale="1">
        <p:scale>
          <a:sx n="104" d="100"/>
          <a:sy n="104" d="100"/>
        </p:scale>
        <p:origin x="1140" y="96"/>
      </p:cViewPr>
      <p:guideLst>
        <p:guide pos="3840"/>
        <p:guide orient="horz" pos="3960"/>
        <p:guide orient="horz" pos="24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8/10/relationships/authors" Target="author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7C5A1E-8550-CF34-143A-4DF01B7A873E}"/>
              </a:ext>
            </a:extLst>
          </p:cNvPr>
          <p:cNvSpPr/>
          <p:nvPr userDrawn="1"/>
        </p:nvSpPr>
        <p:spPr>
          <a:xfrm>
            <a:off x="0" y="5867400"/>
            <a:ext cx="12192000" cy="9906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8A34748-E48F-B462-53EA-B6709A326847}"/>
              </a:ext>
            </a:extLst>
          </p:cNvPr>
          <p:cNvSpPr>
            <a:spLocks noGrp="1"/>
          </p:cNvSpPr>
          <p:nvPr>
            <p:ph type="body" sz="half" idx="2"/>
          </p:nvPr>
        </p:nvSpPr>
        <p:spPr>
          <a:xfrm>
            <a:off x="723900" y="5981700"/>
            <a:ext cx="1904999" cy="527050"/>
          </a:xfrm>
        </p:spPr>
        <p:txBody>
          <a:bodyPr>
            <a:noAutofit/>
          </a:bodyPr>
          <a:lstStyle>
            <a:lvl1pPr marL="0" indent="0">
              <a:lnSpc>
                <a:spcPts val="2500"/>
              </a:lnSpc>
              <a:buNone/>
              <a:defRPr sz="2200" b="1" i="0">
                <a:solidFill>
                  <a:srgbClr val="6E2820"/>
                </a:solidFill>
                <a:latin typeface="Aptos" panose="020B0004020202020204" pitchFamily="34" charset="0"/>
                <a:ea typeface="Roboto Condensed" panose="02000000000000000000" pitchFamily="2" charset="0"/>
                <a:cs typeface="Roboto Condensed"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a:t>
            </a:r>
          </a:p>
        </p:txBody>
      </p:sp>
      <p:sp>
        <p:nvSpPr>
          <p:cNvPr id="9" name="Text Placeholder 3">
            <a:extLst>
              <a:ext uri="{FF2B5EF4-FFF2-40B4-BE49-F238E27FC236}">
                <a16:creationId xmlns:a16="http://schemas.microsoft.com/office/drawing/2014/main" id="{763EAAA2-654C-6764-AE54-212AEF7DC181}"/>
              </a:ext>
            </a:extLst>
          </p:cNvPr>
          <p:cNvSpPr>
            <a:spLocks noGrp="1"/>
          </p:cNvSpPr>
          <p:nvPr>
            <p:ph type="body" sz="half" idx="10"/>
          </p:nvPr>
        </p:nvSpPr>
        <p:spPr>
          <a:xfrm>
            <a:off x="2743200" y="5981700"/>
            <a:ext cx="8724900" cy="876300"/>
          </a:xfrm>
        </p:spPr>
        <p:txBody>
          <a:bodyPr>
            <a:normAutofit/>
          </a:bodyPr>
          <a:lstStyle>
            <a:lvl1pPr marL="0" indent="0">
              <a:lnSpc>
                <a:spcPts val="2500"/>
              </a:lnSpc>
              <a:buNone/>
              <a:defRPr sz="2200" b="1" i="0">
                <a:latin typeface="Aptos" panose="020B0004020202020204" pitchFamily="34" charset="0"/>
                <a:ea typeface="Roboto Condensed" panose="02000000000000000000" pitchFamily="2" charset="0"/>
                <a:cs typeface="Roboto Condensed"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a:t>
            </a:r>
          </a:p>
        </p:txBody>
      </p:sp>
      <p:sp>
        <p:nvSpPr>
          <p:cNvPr id="2" name="TextBox 1">
            <a:extLst>
              <a:ext uri="{FF2B5EF4-FFF2-40B4-BE49-F238E27FC236}">
                <a16:creationId xmlns:a16="http://schemas.microsoft.com/office/drawing/2014/main" id="{D60ADB01-A324-C897-A5DD-4F165C93AD14}"/>
              </a:ext>
            </a:extLst>
          </p:cNvPr>
          <p:cNvSpPr txBox="1"/>
          <p:nvPr userDrawn="1"/>
        </p:nvSpPr>
        <p:spPr>
          <a:xfrm>
            <a:off x="8944858" y="6658317"/>
            <a:ext cx="3247142" cy="196977"/>
          </a:xfrm>
          <a:prstGeom prst="rect">
            <a:avLst/>
          </a:prstGeom>
          <a:noFill/>
        </p:spPr>
        <p:txBody>
          <a:bodyPr wrap="square" rIns="64008" bIns="27432" rtlCol="0">
            <a:spAutoFit/>
          </a:bodyPr>
          <a:lstStyle/>
          <a:p>
            <a:pPr algn="r"/>
            <a:r>
              <a:rPr lang="en-US" sz="800" b="0" dirty="0">
                <a:solidFill>
                  <a:schemeClr val="tx1">
                    <a:lumMod val="50000"/>
                    <a:lumOff val="50000"/>
                  </a:schemeClr>
                </a:solidFill>
                <a:latin typeface="Aptos" panose="020B0004020202020204" pitchFamily="34" charset="0"/>
              </a:rPr>
              <a:t>The Turbine Pilot’s Flight Manual | Gregory N. Brown and Mark J. Holt</a:t>
            </a:r>
          </a:p>
        </p:txBody>
      </p:sp>
    </p:spTree>
    <p:extLst>
      <p:ext uri="{BB962C8B-B14F-4D97-AF65-F5344CB8AC3E}">
        <p14:creationId xmlns:p14="http://schemas.microsoft.com/office/powerpoint/2010/main" val="1673624131"/>
      </p:ext>
    </p:extLst>
  </p:cSld>
  <p:clrMapOvr>
    <a:masterClrMapping/>
  </p:clrMapOvr>
  <p:extLst>
    <p:ext uri="{DCECCB84-F9BA-43D5-87BE-67443E8EF086}">
      <p15:sldGuideLst xmlns:p15="http://schemas.microsoft.com/office/powerpoint/2012/main">
        <p15:guide id="1" orient="horz" pos="1848" userDrawn="1">
          <p15:clr>
            <a:srgbClr val="FBAE40"/>
          </p15:clr>
        </p15:guide>
        <p15:guide id="2" pos="3840" userDrawn="1">
          <p15:clr>
            <a:srgbClr val="FBAE40"/>
          </p15:clr>
        </p15:guide>
        <p15:guide id="3" pos="456" userDrawn="1">
          <p15:clr>
            <a:srgbClr val="FBAE40"/>
          </p15:clr>
        </p15:guide>
        <p15:guide id="4" pos="17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42276-B867-0745-DF59-3EEA08D2EFDA}"/>
              </a:ext>
            </a:extLst>
          </p:cNvPr>
          <p:cNvSpPr>
            <a:spLocks noGrp="1"/>
          </p:cNvSpPr>
          <p:nvPr>
            <p:ph type="dt" sz="half" idx="10"/>
          </p:nvPr>
        </p:nvSpPr>
        <p:spPr/>
        <p:txBody>
          <a:bodyPr/>
          <a:lstStyle/>
          <a:p>
            <a:fld id="{502BAB0E-C032-2C4D-BEBB-BE4437E7721B}" type="datetimeFigureOut">
              <a:rPr lang="en-US" smtClean="0"/>
              <a:t>7/15/2024</a:t>
            </a:fld>
            <a:endParaRPr lang="en-US"/>
          </a:p>
        </p:txBody>
      </p:sp>
      <p:sp>
        <p:nvSpPr>
          <p:cNvPr id="3" name="Footer Placeholder 2">
            <a:extLst>
              <a:ext uri="{FF2B5EF4-FFF2-40B4-BE49-F238E27FC236}">
                <a16:creationId xmlns:a16="http://schemas.microsoft.com/office/drawing/2014/main" id="{2C9E4077-3C52-6595-E061-E283EC9330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CF494C-2D66-91E9-D0E5-B66CF4580FCF}"/>
              </a:ext>
            </a:extLst>
          </p:cNvPr>
          <p:cNvSpPr>
            <a:spLocks noGrp="1"/>
          </p:cNvSpPr>
          <p:nvPr>
            <p:ph type="sldNum" sz="quarter" idx="12"/>
          </p:nvPr>
        </p:nvSpPr>
        <p:spPr/>
        <p:txBody>
          <a:bodyPr/>
          <a:lstStyle/>
          <a:p>
            <a:fld id="{F4F1ECD9-32BB-F549-BB6B-773CB6B4CE43}" type="slidenum">
              <a:rPr lang="en-US" smtClean="0"/>
              <a:t>‹#›</a:t>
            </a:fld>
            <a:endParaRPr lang="en-US"/>
          </a:p>
        </p:txBody>
      </p:sp>
    </p:spTree>
    <p:extLst>
      <p:ext uri="{BB962C8B-B14F-4D97-AF65-F5344CB8AC3E}">
        <p14:creationId xmlns:p14="http://schemas.microsoft.com/office/powerpoint/2010/main" val="2766754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1A30-1A78-4D4D-4356-3794CE1B9633}"/>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1FB00A7-87E3-DCF2-A772-EE18AA9EF242}"/>
              </a:ext>
            </a:extLst>
          </p:cNvPr>
          <p:cNvSpPr>
            <a:spLocks noGrp="1"/>
          </p:cNvSpPr>
          <p:nvPr>
            <p:ph idx="1"/>
          </p:nvPr>
        </p:nvSpPr>
        <p:spPr/>
        <p:txBody>
          <a:bodyPr/>
          <a:lstStyle>
            <a:lvl1pPr>
              <a:defRPr b="1">
                <a:latin typeface="Aptos" panose="020B0004020202020204" pitchFamily="34" charset="0"/>
              </a:defRPr>
            </a:lvl1pPr>
            <a:lvl2pPr>
              <a:defRPr b="1">
                <a:latin typeface="Aptos" panose="020B0004020202020204" pitchFamily="34" charset="0"/>
              </a:defRPr>
            </a:lvl2pPr>
            <a:lvl3pPr>
              <a:defRPr b="1">
                <a:latin typeface="Aptos" panose="020B0004020202020204" pitchFamily="34" charset="0"/>
              </a:defRPr>
            </a:lvl3pPr>
            <a:lvl4pPr>
              <a:defRPr b="1">
                <a:latin typeface="Aptos" panose="020B0004020202020204" pitchFamily="34" charset="0"/>
              </a:defRPr>
            </a:lvl4pPr>
            <a:lvl5pPr>
              <a:defRPr b="1">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01CC46-72E3-486D-1CBE-CA270C45ECB5}"/>
              </a:ext>
            </a:extLst>
          </p:cNvPr>
          <p:cNvSpPr>
            <a:spLocks noGrp="1"/>
          </p:cNvSpPr>
          <p:nvPr>
            <p:ph type="dt" sz="half" idx="10"/>
          </p:nvPr>
        </p:nvSpPr>
        <p:spPr/>
        <p:txBody>
          <a:bodyPr/>
          <a:lstStyle/>
          <a:p>
            <a:fld id="{502BAB0E-C032-2C4D-BEBB-BE4437E7721B}" type="datetimeFigureOut">
              <a:rPr lang="en-US" smtClean="0"/>
              <a:t>7/15/2024</a:t>
            </a:fld>
            <a:endParaRPr lang="en-US"/>
          </a:p>
        </p:txBody>
      </p:sp>
      <p:sp>
        <p:nvSpPr>
          <p:cNvPr id="5" name="Footer Placeholder 4">
            <a:extLst>
              <a:ext uri="{FF2B5EF4-FFF2-40B4-BE49-F238E27FC236}">
                <a16:creationId xmlns:a16="http://schemas.microsoft.com/office/drawing/2014/main" id="{592530CE-45DA-86F1-52E1-2290512A7F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D09ADF-C8CE-D8DE-BBCE-0E7F2F619670}"/>
              </a:ext>
            </a:extLst>
          </p:cNvPr>
          <p:cNvSpPr>
            <a:spLocks noGrp="1"/>
          </p:cNvSpPr>
          <p:nvPr>
            <p:ph type="sldNum" sz="quarter" idx="12"/>
          </p:nvPr>
        </p:nvSpPr>
        <p:spPr/>
        <p:txBody>
          <a:bodyPr/>
          <a:lstStyle/>
          <a:p>
            <a:fld id="{F4F1ECD9-32BB-F549-BB6B-773CB6B4CE43}" type="slidenum">
              <a:rPr lang="en-US" smtClean="0"/>
              <a:t>‹#›</a:t>
            </a:fld>
            <a:endParaRPr lang="en-US"/>
          </a:p>
        </p:txBody>
      </p:sp>
    </p:spTree>
    <p:extLst>
      <p:ext uri="{BB962C8B-B14F-4D97-AF65-F5344CB8AC3E}">
        <p14:creationId xmlns:p14="http://schemas.microsoft.com/office/powerpoint/2010/main" val="1260839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7B192-27D7-82D1-CB70-C3C1B4C15E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7253D3C-B009-60BE-73EA-7B3CBAF042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39592F7-1A27-62F8-3C91-EDF5A4C90DFA}"/>
              </a:ext>
            </a:extLst>
          </p:cNvPr>
          <p:cNvSpPr>
            <a:spLocks noGrp="1"/>
          </p:cNvSpPr>
          <p:nvPr>
            <p:ph type="dt" sz="half" idx="10"/>
          </p:nvPr>
        </p:nvSpPr>
        <p:spPr/>
        <p:txBody>
          <a:bodyPr/>
          <a:lstStyle/>
          <a:p>
            <a:fld id="{502BAB0E-C032-2C4D-BEBB-BE4437E7721B}" type="datetimeFigureOut">
              <a:rPr lang="en-US" smtClean="0"/>
              <a:t>7/15/2024</a:t>
            </a:fld>
            <a:endParaRPr lang="en-US"/>
          </a:p>
        </p:txBody>
      </p:sp>
      <p:sp>
        <p:nvSpPr>
          <p:cNvPr id="5" name="Footer Placeholder 4">
            <a:extLst>
              <a:ext uri="{FF2B5EF4-FFF2-40B4-BE49-F238E27FC236}">
                <a16:creationId xmlns:a16="http://schemas.microsoft.com/office/drawing/2014/main" id="{D374893B-9100-492F-8879-89D60F9559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747EE-FCF2-CE03-0ABF-BD018F678A6C}"/>
              </a:ext>
            </a:extLst>
          </p:cNvPr>
          <p:cNvSpPr>
            <a:spLocks noGrp="1"/>
          </p:cNvSpPr>
          <p:nvPr>
            <p:ph type="sldNum" sz="quarter" idx="12"/>
          </p:nvPr>
        </p:nvSpPr>
        <p:spPr/>
        <p:txBody>
          <a:bodyPr/>
          <a:lstStyle/>
          <a:p>
            <a:fld id="{F4F1ECD9-32BB-F549-BB6B-773CB6B4CE43}" type="slidenum">
              <a:rPr lang="en-US" smtClean="0"/>
              <a:t>‹#›</a:t>
            </a:fld>
            <a:endParaRPr lang="en-US"/>
          </a:p>
        </p:txBody>
      </p:sp>
    </p:spTree>
    <p:extLst>
      <p:ext uri="{BB962C8B-B14F-4D97-AF65-F5344CB8AC3E}">
        <p14:creationId xmlns:p14="http://schemas.microsoft.com/office/powerpoint/2010/main" val="142071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B637-4752-31D1-7550-00DAE12D76C7}"/>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33FEA4A-B4E6-DC76-F3E2-4F6C7BE4D69F}"/>
              </a:ext>
            </a:extLst>
          </p:cNvPr>
          <p:cNvSpPr>
            <a:spLocks noGrp="1"/>
          </p:cNvSpPr>
          <p:nvPr>
            <p:ph type="dt" sz="half" idx="10"/>
          </p:nvPr>
        </p:nvSpPr>
        <p:spPr/>
        <p:txBody>
          <a:bodyPr/>
          <a:lstStyle/>
          <a:p>
            <a:fld id="{502BAB0E-C032-2C4D-BEBB-BE4437E7721B}" type="datetimeFigureOut">
              <a:rPr lang="en-US" smtClean="0"/>
              <a:t>7/15/2024</a:t>
            </a:fld>
            <a:endParaRPr lang="en-US"/>
          </a:p>
        </p:txBody>
      </p:sp>
      <p:sp>
        <p:nvSpPr>
          <p:cNvPr id="4" name="Footer Placeholder 3">
            <a:extLst>
              <a:ext uri="{FF2B5EF4-FFF2-40B4-BE49-F238E27FC236}">
                <a16:creationId xmlns:a16="http://schemas.microsoft.com/office/drawing/2014/main" id="{E7F26E09-8680-EAF0-8D82-34592B7A0F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2276F04-69C8-1250-9CB1-42D60B93BAC9}"/>
              </a:ext>
            </a:extLst>
          </p:cNvPr>
          <p:cNvSpPr>
            <a:spLocks noGrp="1"/>
          </p:cNvSpPr>
          <p:nvPr>
            <p:ph type="sldNum" sz="quarter" idx="12"/>
          </p:nvPr>
        </p:nvSpPr>
        <p:spPr/>
        <p:txBody>
          <a:bodyPr/>
          <a:lstStyle/>
          <a:p>
            <a:fld id="{F4F1ECD9-32BB-F549-BB6B-773CB6B4CE43}" type="slidenum">
              <a:rPr lang="en-US" smtClean="0"/>
              <a:t>‹#›</a:t>
            </a:fld>
            <a:endParaRPr lang="en-US"/>
          </a:p>
        </p:txBody>
      </p:sp>
    </p:spTree>
    <p:extLst>
      <p:ext uri="{BB962C8B-B14F-4D97-AF65-F5344CB8AC3E}">
        <p14:creationId xmlns:p14="http://schemas.microsoft.com/office/powerpoint/2010/main" val="2686182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C3057-79D4-406E-9538-66832B7EC5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FAE8CB-C607-F0DD-1DD6-7D4FE7096A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15462-0A14-C270-CE14-2AD65DBFCDD5}"/>
              </a:ext>
            </a:extLst>
          </p:cNvPr>
          <p:cNvSpPr>
            <a:spLocks noGrp="1"/>
          </p:cNvSpPr>
          <p:nvPr>
            <p:ph type="dt" sz="half" idx="10"/>
          </p:nvPr>
        </p:nvSpPr>
        <p:spPr/>
        <p:txBody>
          <a:bodyPr/>
          <a:lstStyle/>
          <a:p>
            <a:fld id="{502BAB0E-C032-2C4D-BEBB-BE4437E7721B}" type="datetimeFigureOut">
              <a:rPr lang="en-US" smtClean="0"/>
              <a:t>7/15/2024</a:t>
            </a:fld>
            <a:endParaRPr lang="en-US"/>
          </a:p>
        </p:txBody>
      </p:sp>
      <p:sp>
        <p:nvSpPr>
          <p:cNvPr id="5" name="Footer Placeholder 4">
            <a:extLst>
              <a:ext uri="{FF2B5EF4-FFF2-40B4-BE49-F238E27FC236}">
                <a16:creationId xmlns:a16="http://schemas.microsoft.com/office/drawing/2014/main" id="{84A95B9B-3203-F7B5-AEE2-1C1E863A6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92FD73-4A3F-12DE-1341-B5D67E28E95D}"/>
              </a:ext>
            </a:extLst>
          </p:cNvPr>
          <p:cNvSpPr>
            <a:spLocks noGrp="1"/>
          </p:cNvSpPr>
          <p:nvPr>
            <p:ph type="sldNum" sz="quarter" idx="12"/>
          </p:nvPr>
        </p:nvSpPr>
        <p:spPr/>
        <p:txBody>
          <a:bodyPr/>
          <a:lstStyle/>
          <a:p>
            <a:fld id="{F4F1ECD9-32BB-F549-BB6B-773CB6B4CE43}" type="slidenum">
              <a:rPr lang="en-US" smtClean="0"/>
              <a:t>‹#›</a:t>
            </a:fld>
            <a:endParaRPr lang="en-US"/>
          </a:p>
        </p:txBody>
      </p:sp>
    </p:spTree>
    <p:extLst>
      <p:ext uri="{BB962C8B-B14F-4D97-AF65-F5344CB8AC3E}">
        <p14:creationId xmlns:p14="http://schemas.microsoft.com/office/powerpoint/2010/main" val="357071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8C2E8D-5884-53FD-1E52-13EBB6E041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7851B-6375-CD31-E656-0378F4AA72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26EFF-8D34-4648-96F7-5C21E2D5700C}"/>
              </a:ext>
            </a:extLst>
          </p:cNvPr>
          <p:cNvSpPr>
            <a:spLocks noGrp="1"/>
          </p:cNvSpPr>
          <p:nvPr>
            <p:ph type="dt" sz="half" idx="10"/>
          </p:nvPr>
        </p:nvSpPr>
        <p:spPr/>
        <p:txBody>
          <a:bodyPr/>
          <a:lstStyle/>
          <a:p>
            <a:fld id="{502BAB0E-C032-2C4D-BEBB-BE4437E7721B}" type="datetimeFigureOut">
              <a:rPr lang="en-US" smtClean="0"/>
              <a:t>7/15/2024</a:t>
            </a:fld>
            <a:endParaRPr lang="en-US"/>
          </a:p>
        </p:txBody>
      </p:sp>
      <p:sp>
        <p:nvSpPr>
          <p:cNvPr id="5" name="Footer Placeholder 4">
            <a:extLst>
              <a:ext uri="{FF2B5EF4-FFF2-40B4-BE49-F238E27FC236}">
                <a16:creationId xmlns:a16="http://schemas.microsoft.com/office/drawing/2014/main" id="{E07E11C9-59FA-14CA-B207-B18C73F0F0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6CDE9B-95C6-CCE8-97DC-A68850A41617}"/>
              </a:ext>
            </a:extLst>
          </p:cNvPr>
          <p:cNvSpPr>
            <a:spLocks noGrp="1"/>
          </p:cNvSpPr>
          <p:nvPr>
            <p:ph type="sldNum" sz="quarter" idx="12"/>
          </p:nvPr>
        </p:nvSpPr>
        <p:spPr/>
        <p:txBody>
          <a:bodyPr/>
          <a:lstStyle/>
          <a:p>
            <a:fld id="{F4F1ECD9-32BB-F549-BB6B-773CB6B4CE43}" type="slidenum">
              <a:rPr lang="en-US" smtClean="0"/>
              <a:t>‹#›</a:t>
            </a:fld>
            <a:endParaRPr lang="en-US"/>
          </a:p>
        </p:txBody>
      </p:sp>
    </p:spTree>
    <p:extLst>
      <p:ext uri="{BB962C8B-B14F-4D97-AF65-F5344CB8AC3E}">
        <p14:creationId xmlns:p14="http://schemas.microsoft.com/office/powerpoint/2010/main" val="335765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BEDC5F-C272-3CF1-0098-9ADC57D024F9}"/>
              </a:ext>
            </a:extLst>
          </p:cNvPr>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Click to edit Master text styles</a:t>
            </a:r>
          </a:p>
        </p:txBody>
      </p:sp>
      <p:sp>
        <p:nvSpPr>
          <p:cNvPr id="4" name="Date Placeholder 3">
            <a:extLst>
              <a:ext uri="{FF2B5EF4-FFF2-40B4-BE49-F238E27FC236}">
                <a16:creationId xmlns:a16="http://schemas.microsoft.com/office/drawing/2014/main" id="{FF999B72-A7B3-200A-CD96-01F357B11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2BAB0E-C032-2C4D-BEBB-BE4437E7721B}" type="datetimeFigureOut">
              <a:rPr lang="en-US" smtClean="0"/>
              <a:t>7/15/2024</a:t>
            </a:fld>
            <a:endParaRPr lang="en-US"/>
          </a:p>
        </p:txBody>
      </p:sp>
      <p:sp>
        <p:nvSpPr>
          <p:cNvPr id="6" name="Slide Number Placeholder 5">
            <a:extLst>
              <a:ext uri="{FF2B5EF4-FFF2-40B4-BE49-F238E27FC236}">
                <a16:creationId xmlns:a16="http://schemas.microsoft.com/office/drawing/2014/main" id="{917A6B3B-0A19-B73E-BBBD-D7AEFBE2A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F1ECD9-32BB-F549-BB6B-773CB6B4CE43}" type="slidenum">
              <a:rPr lang="en-US" smtClean="0"/>
              <a:t>‹#›</a:t>
            </a:fld>
            <a:endParaRPr lang="en-US"/>
          </a:p>
        </p:txBody>
      </p:sp>
    </p:spTree>
    <p:extLst>
      <p:ext uri="{BB962C8B-B14F-4D97-AF65-F5344CB8AC3E}">
        <p14:creationId xmlns:p14="http://schemas.microsoft.com/office/powerpoint/2010/main" val="3010498372"/>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0" r:id="rId3"/>
    <p:sldLayoutId id="2147483651" r:id="rId4"/>
    <p:sldLayoutId id="2147483654"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7938" indent="1651000" algn="l" defTabSz="914400" rtl="0" eaLnBrk="1" latinLnBrk="0" hangingPunct="1">
        <a:lnSpc>
          <a:spcPts val="2700"/>
        </a:lnSpc>
        <a:spcBef>
          <a:spcPts val="1000"/>
        </a:spcBef>
        <a:buFontTx/>
        <a:buNone/>
        <a:tabLst/>
        <a:defRPr sz="2200" b="1" i="0" kern="1200">
          <a:solidFill>
            <a:schemeClr val="tx1"/>
          </a:solidFill>
          <a:latin typeface="Aptos SemiBold" panose="020B0004020202020204" pitchFamily="34" charset="0"/>
          <a:ea typeface="Roboto Medium" panose="02000000000000000000" pitchFamily="2" charset="0"/>
          <a:cs typeface="Roboto Medium" panose="02000000000000000000" pitchFamily="2" charset="0"/>
        </a:defRPr>
      </a:lvl1pPr>
      <a:lvl2pPr marL="7938" indent="1651000" algn="l" defTabSz="914400" rtl="0" eaLnBrk="1" latinLnBrk="0" hangingPunct="1">
        <a:lnSpc>
          <a:spcPts val="2700"/>
        </a:lnSpc>
        <a:spcBef>
          <a:spcPts val="500"/>
        </a:spcBef>
        <a:buFontTx/>
        <a:buNone/>
        <a:tabLst/>
        <a:defRPr sz="22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7938" indent="1651000" algn="l" defTabSz="914400" rtl="0" eaLnBrk="1" latinLnBrk="0" hangingPunct="1">
        <a:lnSpc>
          <a:spcPts val="2700"/>
        </a:lnSpc>
        <a:spcBef>
          <a:spcPts val="500"/>
        </a:spcBef>
        <a:buFontTx/>
        <a:buNone/>
        <a:tabLst/>
        <a:defRPr sz="22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7938" indent="1651000" algn="l" defTabSz="914400" rtl="0" eaLnBrk="1" latinLnBrk="0" hangingPunct="1">
        <a:lnSpc>
          <a:spcPts val="2700"/>
        </a:lnSpc>
        <a:spcBef>
          <a:spcPts val="500"/>
        </a:spcBef>
        <a:buFontTx/>
        <a:buNone/>
        <a:tabLst/>
        <a:defRPr sz="22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7938" indent="1651000" algn="l" defTabSz="914400" rtl="0" eaLnBrk="1" latinLnBrk="0" hangingPunct="1">
        <a:lnSpc>
          <a:spcPts val="2700"/>
        </a:lnSpc>
        <a:spcBef>
          <a:spcPts val="500"/>
        </a:spcBef>
        <a:buFontTx/>
        <a:buNone/>
        <a:tabLst/>
        <a:defRPr sz="22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DF06AC-FEB9-C068-CAF7-0F62C1746B64}"/>
              </a:ext>
            </a:extLst>
          </p:cNvPr>
          <p:cNvSpPr txBox="1"/>
          <p:nvPr/>
        </p:nvSpPr>
        <p:spPr>
          <a:xfrm>
            <a:off x="5829300" y="685800"/>
            <a:ext cx="5867400" cy="830997"/>
          </a:xfrm>
          <a:prstGeom prst="rect">
            <a:avLst/>
          </a:prstGeom>
          <a:noFill/>
        </p:spPr>
        <p:txBody>
          <a:bodyPr wrap="square" rtlCol="0">
            <a:spAutoFit/>
          </a:bodyPr>
          <a:lstStyle/>
          <a:p>
            <a:pPr algn="r"/>
            <a:r>
              <a:rPr lang="en-US" sz="2400" b="1" dirty="0">
                <a:latin typeface="Aptos" panose="020B0004020202020204" pitchFamily="34" charset="0"/>
              </a:rPr>
              <a:t>Instructor Resources</a:t>
            </a:r>
          </a:p>
          <a:p>
            <a:pPr algn="r"/>
            <a:r>
              <a:rPr lang="en-US" sz="2400" b="1" dirty="0">
                <a:latin typeface="Aptos SemiBold" panose="020B0004020202020204" pitchFamily="34" charset="0"/>
              </a:rPr>
              <a:t>Chapter 4 Figures</a:t>
            </a:r>
          </a:p>
        </p:txBody>
      </p:sp>
      <p:pic>
        <p:nvPicPr>
          <p:cNvPr id="5" name="Picture 4" descr="A plane on the runway&#10;&#10;Description automatically generated">
            <a:extLst>
              <a:ext uri="{FF2B5EF4-FFF2-40B4-BE49-F238E27FC236}">
                <a16:creationId xmlns:a16="http://schemas.microsoft.com/office/drawing/2014/main" id="{A86AFEAB-7F34-D934-7E91-715C132023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book cover with text&#10;&#10;Description automatically generated">
            <a:extLst>
              <a:ext uri="{FF2B5EF4-FFF2-40B4-BE49-F238E27FC236}">
                <a16:creationId xmlns:a16="http://schemas.microsoft.com/office/drawing/2014/main" id="{E4F81ACB-3D90-1448-378E-6C2AB696F10C}"/>
              </a:ext>
            </a:extLst>
          </p:cNvPr>
          <p:cNvPicPr>
            <a:picLocks noChangeAspect="1"/>
          </p:cNvPicPr>
          <p:nvPr/>
        </p:nvPicPr>
        <p:blipFill>
          <a:blip r:embed="rId3"/>
          <a:stretch>
            <a:fillRect/>
          </a:stretch>
        </p:blipFill>
        <p:spPr>
          <a:xfrm>
            <a:off x="419101" y="457200"/>
            <a:ext cx="4846382" cy="3467100"/>
          </a:xfrm>
          <a:prstGeom prst="rect">
            <a:avLst/>
          </a:prstGeom>
        </p:spPr>
      </p:pic>
      <p:sp>
        <p:nvSpPr>
          <p:cNvPr id="3" name="TextBox 2">
            <a:extLst>
              <a:ext uri="{FF2B5EF4-FFF2-40B4-BE49-F238E27FC236}">
                <a16:creationId xmlns:a16="http://schemas.microsoft.com/office/drawing/2014/main" id="{EF710382-5878-CEF4-EE31-1E29C5AED882}"/>
              </a:ext>
            </a:extLst>
          </p:cNvPr>
          <p:cNvSpPr txBox="1"/>
          <p:nvPr/>
        </p:nvSpPr>
        <p:spPr>
          <a:xfrm>
            <a:off x="9813516" y="6681401"/>
            <a:ext cx="2340384" cy="138499"/>
          </a:xfrm>
          <a:prstGeom prst="rect">
            <a:avLst/>
          </a:prstGeom>
          <a:noFill/>
        </p:spPr>
        <p:txBody>
          <a:bodyPr wrap="none" lIns="0" tIns="0" rIns="0" bIns="0">
            <a:spAutoFit/>
          </a:bodyPr>
          <a:lstStyle/>
          <a:p>
            <a:r>
              <a:rPr lang="en-US" sz="900" i="1" dirty="0">
                <a:solidFill>
                  <a:srgbClr val="F6C48F"/>
                </a:solidFill>
                <a:effectLst/>
                <a:latin typeface="Aptos" panose="020B0004020202020204" pitchFamily="34" charset="0"/>
                <a:ea typeface="Aptos" panose="020B0004020202020204" pitchFamily="34" charset="0"/>
                <a:cs typeface="Times New Roman" panose="02020603050405020304" pitchFamily="18" charset="0"/>
              </a:rPr>
              <a:t>Cover photo: </a:t>
            </a:r>
            <a:r>
              <a:rPr lang="en-US" sz="900" i="1" dirty="0" err="1">
                <a:solidFill>
                  <a:srgbClr val="F6C48F"/>
                </a:solidFill>
                <a:effectLst/>
                <a:latin typeface="Aptos" panose="020B0004020202020204" pitchFamily="34" charset="0"/>
                <a:ea typeface="Aptos" panose="020B0004020202020204" pitchFamily="34" charset="0"/>
                <a:cs typeface="Times New Roman" panose="02020603050405020304" pitchFamily="18" charset="0"/>
              </a:rPr>
              <a:t>BeautyStock</a:t>
            </a:r>
            <a:r>
              <a:rPr lang="en-US" sz="900" i="1" dirty="0">
                <a:solidFill>
                  <a:srgbClr val="F6C48F"/>
                </a:solidFill>
                <a:effectLst/>
                <a:latin typeface="Aptos" panose="020B0004020202020204" pitchFamily="34" charset="0"/>
                <a:ea typeface="Aptos" panose="020B0004020202020204" pitchFamily="34" charset="0"/>
                <a:cs typeface="Times New Roman" panose="02020603050405020304" pitchFamily="18" charset="0"/>
              </a:rPr>
              <a:t> – </a:t>
            </a:r>
            <a:r>
              <a:rPr lang="en-US" sz="900" i="1" dirty="0" err="1">
                <a:solidFill>
                  <a:srgbClr val="F6C48F"/>
                </a:solidFill>
                <a:effectLst/>
                <a:latin typeface="Aptos" panose="020B0004020202020204" pitchFamily="34" charset="0"/>
                <a:ea typeface="Aptos" panose="020B0004020202020204" pitchFamily="34" charset="0"/>
                <a:cs typeface="Times New Roman" panose="02020603050405020304" pitchFamily="18" charset="0"/>
              </a:rPr>
              <a:t>stock.adobe.com</a:t>
            </a:r>
            <a:r>
              <a:rPr lang="en-US" sz="900" i="1" dirty="0">
                <a:solidFill>
                  <a:srgbClr val="F6C48F"/>
                </a:solidFill>
                <a:effectLst/>
                <a:latin typeface="Aptos" panose="020B0004020202020204" pitchFamily="34" charset="0"/>
                <a:ea typeface="Aptos" panose="020B0004020202020204" pitchFamily="34" charset="0"/>
                <a:cs typeface="Times New Roman" panose="02020603050405020304" pitchFamily="18" charset="0"/>
              </a:rPr>
              <a:t>.</a:t>
            </a:r>
            <a:r>
              <a:rPr lang="en-US" sz="900" i="1" dirty="0">
                <a:solidFill>
                  <a:srgbClr val="F6C48F"/>
                </a:solidFill>
                <a:effectLst/>
                <a:latin typeface="Aptos" panose="020B0004020202020204" pitchFamily="34" charset="0"/>
              </a:rPr>
              <a:t> </a:t>
            </a:r>
            <a:endParaRPr lang="en-US" sz="900" i="1" dirty="0">
              <a:solidFill>
                <a:srgbClr val="F6C48F"/>
              </a:solidFill>
              <a:latin typeface="Aptos" panose="020B0004020202020204" pitchFamily="34" charset="0"/>
            </a:endParaRPr>
          </a:p>
        </p:txBody>
      </p:sp>
      <p:sp>
        <p:nvSpPr>
          <p:cNvPr id="2" name="TextBox 1">
            <a:extLst>
              <a:ext uri="{FF2B5EF4-FFF2-40B4-BE49-F238E27FC236}">
                <a16:creationId xmlns:a16="http://schemas.microsoft.com/office/drawing/2014/main" id="{D0C27C98-6185-F7FF-D9FE-5ABBAB4AA520}"/>
              </a:ext>
            </a:extLst>
          </p:cNvPr>
          <p:cNvSpPr txBox="1"/>
          <p:nvPr/>
        </p:nvSpPr>
        <p:spPr>
          <a:xfrm>
            <a:off x="5981700" y="838200"/>
            <a:ext cx="5867400" cy="830997"/>
          </a:xfrm>
          <a:prstGeom prst="rect">
            <a:avLst/>
          </a:prstGeom>
          <a:noFill/>
        </p:spPr>
        <p:txBody>
          <a:bodyPr wrap="square" rtlCol="0">
            <a:spAutoFit/>
          </a:bodyPr>
          <a:lstStyle/>
          <a:p>
            <a:pPr algn="r"/>
            <a:r>
              <a:rPr lang="en-US" sz="2400" b="1" dirty="0">
                <a:latin typeface="Aptos" panose="020B0004020202020204" pitchFamily="34" charset="0"/>
              </a:rPr>
              <a:t>Instructor Resources</a:t>
            </a:r>
          </a:p>
          <a:p>
            <a:pPr algn="r"/>
            <a:r>
              <a:rPr lang="en-US" sz="2400" b="1" dirty="0">
                <a:latin typeface="Aptos SemiBold" panose="020B0004020202020204" pitchFamily="34" charset="0"/>
              </a:rPr>
              <a:t>Chapter 4 Figures</a:t>
            </a:r>
          </a:p>
        </p:txBody>
      </p:sp>
    </p:spTree>
    <p:extLst>
      <p:ext uri="{BB962C8B-B14F-4D97-AF65-F5344CB8AC3E}">
        <p14:creationId xmlns:p14="http://schemas.microsoft.com/office/powerpoint/2010/main" val="438354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4.8</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noAutofit/>
          </a:bodyPr>
          <a:lstStyle/>
          <a:p>
            <a:r>
              <a:rPr lang="en-US" dirty="0"/>
              <a:t>Variable frequency generator (VFG).</a:t>
            </a:r>
          </a:p>
        </p:txBody>
      </p:sp>
      <p:pic>
        <p:nvPicPr>
          <p:cNvPr id="6" name="Picture 5" descr="A white arrow pointing to a black background&#10;&#10;Description automatically generated">
            <a:extLst>
              <a:ext uri="{FF2B5EF4-FFF2-40B4-BE49-F238E27FC236}">
                <a16:creationId xmlns:a16="http://schemas.microsoft.com/office/drawing/2014/main" id="{8AFCF2CF-6D72-AA21-6130-E5953CEB27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0500" y="990600"/>
            <a:ext cx="11772899" cy="3276601"/>
          </a:xfrm>
          <a:prstGeom prst="rect">
            <a:avLst/>
          </a:prstGeom>
        </p:spPr>
      </p:pic>
    </p:spTree>
    <p:extLst>
      <p:ext uri="{BB962C8B-B14F-4D97-AF65-F5344CB8AC3E}">
        <p14:creationId xmlns:p14="http://schemas.microsoft.com/office/powerpoint/2010/main" val="79196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4.9</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Comparison of lead-acid, </a:t>
            </a:r>
            <a:r>
              <a:rPr lang="en-US" dirty="0" err="1"/>
              <a:t>ni</a:t>
            </a:r>
            <a:r>
              <a:rPr lang="en-US" dirty="0"/>
              <a:t>-cad, and lithium-ion battery performance over time.</a:t>
            </a:r>
          </a:p>
          <a:p>
            <a:endParaRPr lang="en-US" dirty="0"/>
          </a:p>
        </p:txBody>
      </p:sp>
      <p:pic>
        <p:nvPicPr>
          <p:cNvPr id="5" name="Picture 4" descr="A graph on a black background&#10;&#10;Description automatically generated">
            <a:extLst>
              <a:ext uri="{FF2B5EF4-FFF2-40B4-BE49-F238E27FC236}">
                <a16:creationId xmlns:a16="http://schemas.microsoft.com/office/drawing/2014/main" id="{7CBF3671-3BFB-D887-004E-805CEA852D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300" y="1104900"/>
            <a:ext cx="12242006" cy="3695700"/>
          </a:xfrm>
          <a:prstGeom prst="rect">
            <a:avLst/>
          </a:prstGeom>
        </p:spPr>
      </p:pic>
    </p:spTree>
    <p:extLst>
      <p:ext uri="{BB962C8B-B14F-4D97-AF65-F5344CB8AC3E}">
        <p14:creationId xmlns:p14="http://schemas.microsoft.com/office/powerpoint/2010/main" val="102788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4.10</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Electrical faults.</a:t>
            </a:r>
          </a:p>
          <a:p>
            <a:endParaRPr lang="en-US" dirty="0"/>
          </a:p>
        </p:txBody>
      </p:sp>
      <p:pic>
        <p:nvPicPr>
          <p:cNvPr id="5" name="Picture 4" descr="A diagram of a battery&#10;&#10;Description automatically generated">
            <a:extLst>
              <a:ext uri="{FF2B5EF4-FFF2-40B4-BE49-F238E27FC236}">
                <a16:creationId xmlns:a16="http://schemas.microsoft.com/office/drawing/2014/main" id="{D71CCA26-199E-0627-354A-DA47BCBA63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01" y="1447800"/>
            <a:ext cx="3619500" cy="2746115"/>
          </a:xfrm>
          <a:prstGeom prst="rect">
            <a:avLst/>
          </a:prstGeom>
        </p:spPr>
      </p:pic>
      <p:pic>
        <p:nvPicPr>
          <p:cNvPr id="6" name="Picture 5" descr="A diagram of a battery&#10;&#10;Description automatically generated">
            <a:extLst>
              <a:ext uri="{FF2B5EF4-FFF2-40B4-BE49-F238E27FC236}">
                <a16:creationId xmlns:a16="http://schemas.microsoft.com/office/drawing/2014/main" id="{CB7930E9-88AD-9404-A9A2-87ABCCBF73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46810" y="419100"/>
            <a:ext cx="3498379" cy="4255444"/>
          </a:xfrm>
          <a:prstGeom prst="rect">
            <a:avLst/>
          </a:prstGeom>
        </p:spPr>
      </p:pic>
      <p:pic>
        <p:nvPicPr>
          <p:cNvPr id="7" name="Picture 6" descr="A diagram of a battery&#10;&#10;Description automatically generated">
            <a:extLst>
              <a:ext uri="{FF2B5EF4-FFF2-40B4-BE49-F238E27FC236}">
                <a16:creationId xmlns:a16="http://schemas.microsoft.com/office/drawing/2014/main" id="{95A6C22F-B46C-9468-9027-6DC7D7EDE2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91500" y="1371600"/>
            <a:ext cx="3619499" cy="3131476"/>
          </a:xfrm>
          <a:prstGeom prst="rect">
            <a:avLst/>
          </a:prstGeom>
        </p:spPr>
      </p:pic>
    </p:spTree>
    <p:extLst>
      <p:ext uri="{BB962C8B-B14F-4D97-AF65-F5344CB8AC3E}">
        <p14:creationId xmlns:p14="http://schemas.microsoft.com/office/powerpoint/2010/main" val="337210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4.11</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Electrical buses.</a:t>
            </a:r>
          </a:p>
          <a:p>
            <a:endParaRPr lang="en-US" dirty="0"/>
          </a:p>
        </p:txBody>
      </p:sp>
      <p:grpSp>
        <p:nvGrpSpPr>
          <p:cNvPr id="14" name="Group 13">
            <a:extLst>
              <a:ext uri="{FF2B5EF4-FFF2-40B4-BE49-F238E27FC236}">
                <a16:creationId xmlns:a16="http://schemas.microsoft.com/office/drawing/2014/main" id="{BDAC1255-5EB0-2650-47D0-2DD35EB8853F}"/>
              </a:ext>
            </a:extLst>
          </p:cNvPr>
          <p:cNvGrpSpPr>
            <a:grpSpLocks noChangeAspect="1"/>
          </p:cNvGrpSpPr>
          <p:nvPr/>
        </p:nvGrpSpPr>
        <p:grpSpPr>
          <a:xfrm>
            <a:off x="3352800" y="826829"/>
            <a:ext cx="8534402" cy="4792416"/>
            <a:chOff x="4038600" y="1211933"/>
            <a:chExt cx="7848600" cy="4407311"/>
          </a:xfrm>
        </p:grpSpPr>
        <p:pic>
          <p:nvPicPr>
            <p:cNvPr id="10" name="Picture 9" descr="A diagram of a bus&#10;&#10;Description automatically generated">
              <a:extLst>
                <a:ext uri="{FF2B5EF4-FFF2-40B4-BE49-F238E27FC236}">
                  <a16:creationId xmlns:a16="http://schemas.microsoft.com/office/drawing/2014/main" id="{F2A1CCDA-3331-ED36-F44B-8F31E7FC86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38600" y="1211933"/>
              <a:ext cx="7772400" cy="4407311"/>
            </a:xfrm>
            <a:prstGeom prst="rect">
              <a:avLst/>
            </a:prstGeom>
          </p:spPr>
        </p:pic>
        <p:sp>
          <p:nvSpPr>
            <p:cNvPr id="12" name="Rectangle 11">
              <a:extLst>
                <a:ext uri="{FF2B5EF4-FFF2-40B4-BE49-F238E27FC236}">
                  <a16:creationId xmlns:a16="http://schemas.microsoft.com/office/drawing/2014/main" id="{CECD972A-309A-7805-56B3-F856F9DE12E1}"/>
                </a:ext>
              </a:extLst>
            </p:cNvPr>
            <p:cNvSpPr/>
            <p:nvPr/>
          </p:nvSpPr>
          <p:spPr>
            <a:xfrm>
              <a:off x="8267700" y="5123944"/>
              <a:ext cx="3619500" cy="495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5410B1D8-09A3-17CF-384D-B8DAF65CC3A5}"/>
              </a:ext>
            </a:extLst>
          </p:cNvPr>
          <p:cNvSpPr txBox="1"/>
          <p:nvPr/>
        </p:nvSpPr>
        <p:spPr>
          <a:xfrm>
            <a:off x="304800" y="337789"/>
            <a:ext cx="4876800" cy="4708981"/>
          </a:xfrm>
          <a:prstGeom prst="rect">
            <a:avLst/>
          </a:prstGeom>
          <a:noFill/>
        </p:spPr>
        <p:txBody>
          <a:bodyPr wrap="square" rtlCol="0">
            <a:spAutoFit/>
          </a:bodyPr>
          <a:lstStyle/>
          <a:p>
            <a:r>
              <a:rPr lang="en-US" sz="2000" dirty="0">
                <a:effectLst/>
                <a:latin typeface="Aptos" panose="020B0004020202020204" pitchFamily="34" charset="0"/>
              </a:rPr>
              <a:t>An aircraft electrical system supplies power to a variety of electrical buses, each of which acts as a manifold to supply various electrical components. Since each is separately powered, malfunctioning buses can be isolated from the rest of the electrical system, thereby protecting the system. Even if components on a failed bus </a:t>
            </a:r>
            <a:r>
              <a:rPr lang="en-US" sz="2000">
                <a:effectLst/>
                <a:latin typeface="Aptos" panose="020B0004020202020204" pitchFamily="34" charset="0"/>
              </a:rPr>
              <a:t>are unusable</a:t>
            </a:r>
            <a:r>
              <a:rPr lang="en-US" sz="2000" dirty="0">
                <a:effectLst/>
                <a:latin typeface="Aptos" panose="020B0004020202020204" pitchFamily="34" charset="0"/>
              </a:rPr>
              <a:t>, backup </a:t>
            </a:r>
            <a:r>
              <a:rPr lang="en-US" sz="2000">
                <a:effectLst/>
                <a:latin typeface="Aptos" panose="020B0004020202020204" pitchFamily="34" charset="0"/>
              </a:rPr>
              <a:t>components </a:t>
            </a:r>
            <a:br>
              <a:rPr lang="en-US" sz="2000">
                <a:effectLst/>
                <a:latin typeface="Aptos" panose="020B0004020202020204" pitchFamily="34" charset="0"/>
              </a:rPr>
            </a:br>
            <a:r>
              <a:rPr lang="en-US" sz="2000">
                <a:effectLst/>
                <a:latin typeface="Aptos" panose="020B0004020202020204" pitchFamily="34" charset="0"/>
              </a:rPr>
              <a:t>powered by other </a:t>
            </a:r>
            <a:r>
              <a:rPr lang="en-US" sz="2000" dirty="0">
                <a:effectLst/>
                <a:latin typeface="Aptos" panose="020B0004020202020204" pitchFamily="34" charset="0"/>
              </a:rPr>
              <a:t>buses can </a:t>
            </a:r>
            <a:r>
              <a:rPr lang="en-US" sz="2000">
                <a:effectLst/>
                <a:latin typeface="Aptos" panose="020B0004020202020204" pitchFamily="34" charset="0"/>
              </a:rPr>
              <a:t>keep </a:t>
            </a:r>
            <a:br>
              <a:rPr lang="en-US" sz="2000">
                <a:effectLst/>
                <a:latin typeface="Aptos" panose="020B0004020202020204" pitchFamily="34" charset="0"/>
              </a:rPr>
            </a:br>
            <a:r>
              <a:rPr lang="en-US" sz="2000">
                <a:effectLst/>
                <a:latin typeface="Aptos" panose="020B0004020202020204" pitchFamily="34" charset="0"/>
              </a:rPr>
              <a:t>operating</a:t>
            </a:r>
            <a:r>
              <a:rPr lang="en-US" sz="2000" dirty="0">
                <a:effectLst/>
                <a:latin typeface="Aptos" panose="020B0004020202020204" pitchFamily="34" charset="0"/>
              </a:rPr>
              <a:t>. Redundant </a:t>
            </a:r>
            <a:r>
              <a:rPr lang="en-US" sz="2000">
                <a:effectLst/>
                <a:latin typeface="Aptos" panose="020B0004020202020204" pitchFamily="34" charset="0"/>
              </a:rPr>
              <a:t>systems </a:t>
            </a:r>
            <a:br>
              <a:rPr lang="en-US" sz="2000">
                <a:effectLst/>
                <a:latin typeface="Aptos" panose="020B0004020202020204" pitchFamily="34" charset="0"/>
              </a:rPr>
            </a:br>
            <a:r>
              <a:rPr lang="en-US" sz="2000">
                <a:effectLst/>
                <a:latin typeface="Aptos" panose="020B0004020202020204" pitchFamily="34" charset="0"/>
              </a:rPr>
              <a:t>are </a:t>
            </a:r>
            <a:r>
              <a:rPr lang="en-US" sz="2000" dirty="0">
                <a:effectLst/>
                <a:latin typeface="Aptos" panose="020B0004020202020204" pitchFamily="34" charset="0"/>
              </a:rPr>
              <a:t>always powered </a:t>
            </a:r>
            <a:r>
              <a:rPr lang="en-US" sz="2000">
                <a:effectLst/>
                <a:latin typeface="Aptos" panose="020B0004020202020204" pitchFamily="34" charset="0"/>
              </a:rPr>
              <a:t>by </a:t>
            </a:r>
            <a:br>
              <a:rPr lang="en-US" sz="2000">
                <a:effectLst/>
                <a:latin typeface="Aptos" panose="020B0004020202020204" pitchFamily="34" charset="0"/>
              </a:rPr>
            </a:br>
            <a:r>
              <a:rPr lang="en-US" sz="2000">
                <a:effectLst/>
                <a:latin typeface="Aptos" panose="020B0004020202020204" pitchFamily="34" charset="0"/>
              </a:rPr>
              <a:t>different </a:t>
            </a:r>
            <a:r>
              <a:rPr lang="en-US" sz="2000" dirty="0">
                <a:effectLst/>
                <a:latin typeface="Aptos" panose="020B0004020202020204" pitchFamily="34" charset="0"/>
              </a:rPr>
              <a:t>electrical </a:t>
            </a:r>
            <a:r>
              <a:rPr lang="en-US" sz="2000">
                <a:effectLst/>
                <a:latin typeface="Aptos" panose="020B0004020202020204" pitchFamily="34" charset="0"/>
              </a:rPr>
              <a:t>buses </a:t>
            </a:r>
            <a:br>
              <a:rPr lang="en-US" sz="2000">
                <a:effectLst/>
                <a:latin typeface="Aptos" panose="020B0004020202020204" pitchFamily="34" charset="0"/>
              </a:rPr>
            </a:br>
            <a:r>
              <a:rPr lang="en-US" sz="2000">
                <a:effectLst/>
                <a:latin typeface="Aptos" panose="020B0004020202020204" pitchFamily="34" charset="0"/>
              </a:rPr>
              <a:t>for </a:t>
            </a:r>
            <a:r>
              <a:rPr lang="en-US" sz="2000" dirty="0">
                <a:effectLst/>
                <a:latin typeface="Aptos" panose="020B0004020202020204" pitchFamily="34" charset="0"/>
              </a:rPr>
              <a:t>this reason.</a:t>
            </a:r>
          </a:p>
          <a:p>
            <a:endParaRPr lang="en-US" sz="2000" dirty="0">
              <a:latin typeface="Aptos" panose="020B0004020202020204" pitchFamily="34" charset="0"/>
            </a:endParaRPr>
          </a:p>
        </p:txBody>
      </p:sp>
    </p:spTree>
    <p:extLst>
      <p:ext uri="{BB962C8B-B14F-4D97-AF65-F5344CB8AC3E}">
        <p14:creationId xmlns:p14="http://schemas.microsoft.com/office/powerpoint/2010/main" val="95825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4.12</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Aircraft electrical system diagram (</a:t>
            </a:r>
            <a:r>
              <a:rPr lang="en-US"/>
              <a:t>shown unpowered).</a:t>
            </a:r>
            <a:endParaRPr lang="en-US" dirty="0"/>
          </a:p>
        </p:txBody>
      </p:sp>
      <p:pic>
        <p:nvPicPr>
          <p:cNvPr id="10" name="Picture 9" descr="A diagram of a computer&#10;&#10;Description automatically generated">
            <a:extLst>
              <a:ext uri="{FF2B5EF4-FFF2-40B4-BE49-F238E27FC236}">
                <a16:creationId xmlns:a16="http://schemas.microsoft.com/office/drawing/2014/main" id="{4F550C32-9EF9-2176-571F-14EA44A43C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46506" y="19050"/>
            <a:ext cx="5498987" cy="5810250"/>
          </a:xfrm>
          <a:prstGeom prst="rect">
            <a:avLst/>
          </a:prstGeom>
        </p:spPr>
      </p:pic>
    </p:spTree>
    <p:extLst>
      <p:ext uri="{BB962C8B-B14F-4D97-AF65-F5344CB8AC3E}">
        <p14:creationId xmlns:p14="http://schemas.microsoft.com/office/powerpoint/2010/main" val="3039371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4.13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Reading an aircraft electrical system diagram.</a:t>
            </a:r>
          </a:p>
          <a:p>
            <a:endParaRPr lang="en-US" dirty="0"/>
          </a:p>
        </p:txBody>
      </p:sp>
      <p:sp>
        <p:nvSpPr>
          <p:cNvPr id="6" name="TextBox 5">
            <a:extLst>
              <a:ext uri="{FF2B5EF4-FFF2-40B4-BE49-F238E27FC236}">
                <a16:creationId xmlns:a16="http://schemas.microsoft.com/office/drawing/2014/main" id="{2195A476-FFED-15A8-0B5F-44F5916268AD}"/>
              </a:ext>
            </a:extLst>
          </p:cNvPr>
          <p:cNvSpPr txBox="1"/>
          <p:nvPr/>
        </p:nvSpPr>
        <p:spPr>
          <a:xfrm>
            <a:off x="304800" y="348849"/>
            <a:ext cx="3238500" cy="1446550"/>
          </a:xfrm>
          <a:prstGeom prst="rect">
            <a:avLst/>
          </a:prstGeom>
          <a:noFill/>
        </p:spPr>
        <p:txBody>
          <a:bodyPr wrap="square" rtlCol="0">
            <a:spAutoFit/>
          </a:bodyPr>
          <a:lstStyle/>
          <a:p>
            <a:r>
              <a:rPr lang="en-US" sz="2200" dirty="0">
                <a:effectLst/>
                <a:latin typeface="Aptos" panose="020B0004020202020204" pitchFamily="34" charset="0"/>
              </a:rPr>
              <a:t>Always start at the power source, and follow the flow of electricity through the system.</a:t>
            </a:r>
            <a:endParaRPr lang="en-US" sz="2200" dirty="0">
              <a:latin typeface="Aptos" panose="020B0004020202020204" pitchFamily="34" charset="0"/>
            </a:endParaRPr>
          </a:p>
        </p:txBody>
      </p:sp>
      <p:pic>
        <p:nvPicPr>
          <p:cNvPr id="11" name="Picture 10">
            <a:extLst>
              <a:ext uri="{FF2B5EF4-FFF2-40B4-BE49-F238E27FC236}">
                <a16:creationId xmlns:a16="http://schemas.microsoft.com/office/drawing/2014/main" id="{65BBD913-221C-D0B6-0F82-293CE3D472C3}"/>
              </a:ext>
            </a:extLst>
          </p:cNvPr>
          <p:cNvPicPr>
            <a:picLocks noChangeAspect="1"/>
          </p:cNvPicPr>
          <p:nvPr/>
        </p:nvPicPr>
        <p:blipFill rotWithShape="1">
          <a:blip r:embed="rId2"/>
          <a:srcRect t="4321"/>
          <a:stretch/>
        </p:blipFill>
        <p:spPr>
          <a:xfrm>
            <a:off x="3712958" y="60223"/>
            <a:ext cx="7374142" cy="5695973"/>
          </a:xfrm>
          <a:prstGeom prst="rect">
            <a:avLst/>
          </a:prstGeom>
        </p:spPr>
      </p:pic>
    </p:spTree>
    <p:extLst>
      <p:ext uri="{BB962C8B-B14F-4D97-AF65-F5344CB8AC3E}">
        <p14:creationId xmlns:p14="http://schemas.microsoft.com/office/powerpoint/2010/main" val="629482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4.14</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Aircraft electrical system: fully powered (APU off).</a:t>
            </a:r>
          </a:p>
          <a:p>
            <a:endParaRPr lang="en-US" dirty="0"/>
          </a:p>
        </p:txBody>
      </p:sp>
      <p:pic>
        <p:nvPicPr>
          <p:cNvPr id="5" name="Picture 4" descr="A diagram of a bus&#10;&#10;Description automatically generated">
            <a:extLst>
              <a:ext uri="{FF2B5EF4-FFF2-40B4-BE49-F238E27FC236}">
                <a16:creationId xmlns:a16="http://schemas.microsoft.com/office/drawing/2014/main" id="{603CBD16-04E3-24B0-E60A-31FAAE494F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21391" y="114300"/>
            <a:ext cx="5749217" cy="5676900"/>
          </a:xfrm>
          <a:prstGeom prst="rect">
            <a:avLst/>
          </a:prstGeom>
        </p:spPr>
      </p:pic>
    </p:spTree>
    <p:extLst>
      <p:ext uri="{BB962C8B-B14F-4D97-AF65-F5344CB8AC3E}">
        <p14:creationId xmlns:p14="http://schemas.microsoft.com/office/powerpoint/2010/main" val="793927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4.15</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Aircraft electrical system: battery power only.</a:t>
            </a:r>
          </a:p>
          <a:p>
            <a:endParaRPr lang="en-US" dirty="0"/>
          </a:p>
        </p:txBody>
      </p:sp>
      <p:pic>
        <p:nvPicPr>
          <p:cNvPr id="5" name="Picture 4" descr="A diagram of a battery&#10;&#10;Description automatically generated">
            <a:extLst>
              <a:ext uri="{FF2B5EF4-FFF2-40B4-BE49-F238E27FC236}">
                <a16:creationId xmlns:a16="http://schemas.microsoft.com/office/drawing/2014/main" id="{F4397DCE-6325-8ACB-B326-D40FCB093E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48200" y="19050"/>
            <a:ext cx="6223303" cy="5734050"/>
          </a:xfrm>
          <a:prstGeom prst="rect">
            <a:avLst/>
          </a:prstGeom>
        </p:spPr>
      </p:pic>
      <p:sp>
        <p:nvSpPr>
          <p:cNvPr id="6" name="TextBox 5">
            <a:extLst>
              <a:ext uri="{FF2B5EF4-FFF2-40B4-BE49-F238E27FC236}">
                <a16:creationId xmlns:a16="http://schemas.microsoft.com/office/drawing/2014/main" id="{B8B1D2B6-9587-8EB7-300B-2A7EDE138017}"/>
              </a:ext>
            </a:extLst>
          </p:cNvPr>
          <p:cNvSpPr txBox="1"/>
          <p:nvPr/>
        </p:nvSpPr>
        <p:spPr>
          <a:xfrm>
            <a:off x="304800" y="348849"/>
            <a:ext cx="4610100" cy="3816429"/>
          </a:xfrm>
          <a:prstGeom prst="rect">
            <a:avLst/>
          </a:prstGeom>
          <a:noFill/>
        </p:spPr>
        <p:txBody>
          <a:bodyPr wrap="square" rtlCol="0">
            <a:spAutoFit/>
          </a:bodyPr>
          <a:lstStyle/>
          <a:p>
            <a:r>
              <a:rPr lang="en-US" sz="2200" dirty="0">
                <a:effectLst/>
                <a:latin typeface="Aptos" panose="020B0004020202020204" pitchFamily="34" charset="0"/>
              </a:rPr>
              <a:t>System is shown with battery master switch on, only. The batteries are powering the “battery buses,” “AC buses,” and “low voltage AC buses.” The rest of the DC buses can also be battery powered by closing the main battery switch and </a:t>
            </a:r>
            <a:r>
              <a:rPr lang="en-US" sz="2200">
                <a:effectLst/>
                <a:latin typeface="Aptos" panose="020B0004020202020204" pitchFamily="34" charset="0"/>
              </a:rPr>
              <a:t>some bus ties</a:t>
            </a:r>
            <a:r>
              <a:rPr lang="en-US" sz="2200" dirty="0">
                <a:effectLst/>
                <a:latin typeface="Aptos" panose="020B0004020202020204" pitchFamily="34" charset="0"/>
              </a:rPr>
              <a:t>. (But not for long; that’s lots of electrical load.) It is not possible to battery-power “center” or “gen buses” on this system.</a:t>
            </a:r>
          </a:p>
        </p:txBody>
      </p:sp>
    </p:spTree>
    <p:extLst>
      <p:ext uri="{BB962C8B-B14F-4D97-AF65-F5344CB8AC3E}">
        <p14:creationId xmlns:p14="http://schemas.microsoft.com/office/powerpoint/2010/main" val="3151831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63C2FD6-C40C-48AC-181F-7CA6629A50F4}"/>
              </a:ext>
            </a:extLst>
          </p:cNvPr>
          <p:cNvSpPr/>
          <p:nvPr/>
        </p:nvSpPr>
        <p:spPr>
          <a:xfrm>
            <a:off x="5690418" y="102010"/>
            <a:ext cx="3370377" cy="546059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1438DB-22D8-5526-5EE6-D23AF5EF4515}"/>
              </a:ext>
            </a:extLst>
          </p:cNvPr>
          <p:cNvSpPr/>
          <p:nvPr/>
        </p:nvSpPr>
        <p:spPr>
          <a:xfrm>
            <a:off x="9144000" y="102010"/>
            <a:ext cx="2933700" cy="546059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7CBFE4-3180-0114-7FEF-3A8B78BC6017}"/>
              </a:ext>
            </a:extLst>
          </p:cNvPr>
          <p:cNvSpPr/>
          <p:nvPr/>
        </p:nvSpPr>
        <p:spPr>
          <a:xfrm>
            <a:off x="114300" y="102010"/>
            <a:ext cx="2667000" cy="439379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1D521BA-F4C5-6FDD-885C-5C0E96AA4A58}"/>
              </a:ext>
            </a:extLst>
          </p:cNvPr>
          <p:cNvSpPr/>
          <p:nvPr/>
        </p:nvSpPr>
        <p:spPr>
          <a:xfrm>
            <a:off x="2843981" y="102010"/>
            <a:ext cx="2382723" cy="439379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4.16</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Distribution of electrical equipment by bus.</a:t>
            </a:r>
          </a:p>
          <a:p>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5D2D72EF-AC2A-291B-B20F-1AADE6C4658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86" y="14748"/>
            <a:ext cx="2820486" cy="4207665"/>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2C4BD798-03A8-D3CC-8A32-1722083E36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6400" y="114300"/>
            <a:ext cx="3574396" cy="5105400"/>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F1C4CE37-C8E7-F5F9-7F9A-D43004B810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86216" y="14748"/>
            <a:ext cx="2357284" cy="4207665"/>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663798C5-B9B9-709C-7582-88596ED8A90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53500" y="102011"/>
            <a:ext cx="3076876" cy="5117690"/>
          </a:xfrm>
          <a:prstGeom prst="rect">
            <a:avLst/>
          </a:prstGeom>
        </p:spPr>
      </p:pic>
    </p:spTree>
    <p:extLst>
      <p:ext uri="{BB962C8B-B14F-4D97-AF65-F5344CB8AC3E}">
        <p14:creationId xmlns:p14="http://schemas.microsoft.com/office/powerpoint/2010/main" val="3304767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4.17</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Aircraft electrical system: right generator bus fault.</a:t>
            </a:r>
          </a:p>
          <a:p>
            <a:endParaRPr lang="en-US" dirty="0"/>
          </a:p>
        </p:txBody>
      </p:sp>
      <p:pic>
        <p:nvPicPr>
          <p:cNvPr id="5" name="Picture 4" descr="A diagram of a battery&#10;&#10;Description automatically generated">
            <a:extLst>
              <a:ext uri="{FF2B5EF4-FFF2-40B4-BE49-F238E27FC236}">
                <a16:creationId xmlns:a16="http://schemas.microsoft.com/office/drawing/2014/main" id="{18AA5C60-481F-2BD4-B888-E57D140AC9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94313" y="38100"/>
            <a:ext cx="6057900" cy="5791200"/>
          </a:xfrm>
          <a:prstGeom prst="rect">
            <a:avLst/>
          </a:prstGeom>
        </p:spPr>
      </p:pic>
      <p:sp>
        <p:nvSpPr>
          <p:cNvPr id="6" name="TextBox 5">
            <a:extLst>
              <a:ext uri="{FF2B5EF4-FFF2-40B4-BE49-F238E27FC236}">
                <a16:creationId xmlns:a16="http://schemas.microsoft.com/office/drawing/2014/main" id="{D8746DFB-B7FD-BBAA-1357-7106C8FB54D8}"/>
              </a:ext>
            </a:extLst>
          </p:cNvPr>
          <p:cNvSpPr txBox="1"/>
          <p:nvPr/>
        </p:nvSpPr>
        <p:spPr>
          <a:xfrm>
            <a:off x="323850" y="345162"/>
            <a:ext cx="4838700" cy="4493538"/>
          </a:xfrm>
          <a:prstGeom prst="rect">
            <a:avLst/>
          </a:prstGeom>
          <a:noFill/>
        </p:spPr>
        <p:txBody>
          <a:bodyPr wrap="square" rtlCol="0">
            <a:spAutoFit/>
          </a:bodyPr>
          <a:lstStyle/>
          <a:p>
            <a:r>
              <a:rPr lang="en-US" sz="2200" dirty="0">
                <a:effectLst/>
                <a:latin typeface="Aptos" panose="020B0004020202020204" pitchFamily="34" charset="0"/>
              </a:rPr>
              <a:t>Right generator bus has been isolated due to fault. Pilots would be notified by caution or warning light, plus loss of various electrical components. Right GCU has taken right generator off line. Left generator is now powering all buses except for the “right gen bus.” Any components on that bus are unpowered, and plans must be made to complete the flight without them. Course of action begins with pilot call for “Generator Bus Failure Checklist.”</a:t>
            </a:r>
          </a:p>
          <a:p>
            <a:endParaRPr lang="en-US" sz="2200" dirty="0">
              <a:latin typeface="Aptos" panose="020B0004020202020204" pitchFamily="34" charset="0"/>
            </a:endParaRPr>
          </a:p>
        </p:txBody>
      </p:sp>
    </p:spTree>
    <p:extLst>
      <p:ext uri="{BB962C8B-B14F-4D97-AF65-F5344CB8AC3E}">
        <p14:creationId xmlns:p14="http://schemas.microsoft.com/office/powerpoint/2010/main" val="210457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90F10F-0BAA-C001-C570-BF7580613593}"/>
              </a:ext>
            </a:extLst>
          </p:cNvPr>
          <p:cNvSpPr/>
          <p:nvPr/>
        </p:nvSpPr>
        <p:spPr>
          <a:xfrm>
            <a:off x="0" y="1286634"/>
            <a:ext cx="9948767" cy="4314066"/>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5D9E444-F73A-67C9-018C-2F9DAD607C44}"/>
              </a:ext>
            </a:extLst>
          </p:cNvPr>
          <p:cNvGrpSpPr/>
          <p:nvPr/>
        </p:nvGrpSpPr>
        <p:grpSpPr>
          <a:xfrm>
            <a:off x="457200" y="838200"/>
            <a:ext cx="7965464" cy="4953000"/>
            <a:chOff x="457200" y="838200"/>
            <a:chExt cx="7965464" cy="4953000"/>
          </a:xfrm>
        </p:grpSpPr>
        <p:cxnSp>
          <p:nvCxnSpPr>
            <p:cNvPr id="5" name="Straight Connector 4">
              <a:extLst>
                <a:ext uri="{FF2B5EF4-FFF2-40B4-BE49-F238E27FC236}">
                  <a16:creationId xmlns:a16="http://schemas.microsoft.com/office/drawing/2014/main" id="{92AEF435-A106-6581-0D9E-F5A8888F2063}"/>
                </a:ext>
              </a:extLst>
            </p:cNvPr>
            <p:cNvCxnSpPr>
              <a:cxnSpLocks/>
            </p:cNvCxnSpPr>
            <p:nvPr/>
          </p:nvCxnSpPr>
          <p:spPr>
            <a:xfrm>
              <a:off x="7279664"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1D61ACD-9CAD-ECCA-D9A0-FDC81FD999CC}"/>
                </a:ext>
              </a:extLst>
            </p:cNvPr>
            <p:cNvCxnSpPr>
              <a:cxnSpLocks/>
            </p:cNvCxnSpPr>
            <p:nvPr/>
          </p:nvCxnSpPr>
          <p:spPr>
            <a:xfrm>
              <a:off x="6878336"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09685A5-0D0A-B4EC-DD88-F1238C6C1AF2}"/>
                </a:ext>
              </a:extLst>
            </p:cNvPr>
            <p:cNvCxnSpPr>
              <a:cxnSpLocks/>
            </p:cNvCxnSpPr>
            <p:nvPr/>
          </p:nvCxnSpPr>
          <p:spPr>
            <a:xfrm>
              <a:off x="5674373"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701AE6A-4BE7-60D1-81E6-E3E0562F254D}"/>
                </a:ext>
              </a:extLst>
            </p:cNvPr>
            <p:cNvCxnSpPr>
              <a:cxnSpLocks/>
            </p:cNvCxnSpPr>
            <p:nvPr/>
          </p:nvCxnSpPr>
          <p:spPr>
            <a:xfrm>
              <a:off x="5273052"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7ED55AD-AA09-5515-0C04-90506175AB9B}"/>
                </a:ext>
              </a:extLst>
            </p:cNvPr>
            <p:cNvCxnSpPr>
              <a:cxnSpLocks/>
            </p:cNvCxnSpPr>
            <p:nvPr/>
          </p:nvCxnSpPr>
          <p:spPr>
            <a:xfrm>
              <a:off x="4871731"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08B7DF-6ED5-38E8-A6D5-49D801BCE76D}"/>
                </a:ext>
              </a:extLst>
            </p:cNvPr>
            <p:cNvCxnSpPr>
              <a:cxnSpLocks/>
            </p:cNvCxnSpPr>
            <p:nvPr/>
          </p:nvCxnSpPr>
          <p:spPr>
            <a:xfrm>
              <a:off x="4470410"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D08B831-A0EC-3A30-4E3E-B3E8CD3526A1}"/>
                </a:ext>
              </a:extLst>
            </p:cNvPr>
            <p:cNvCxnSpPr>
              <a:cxnSpLocks/>
            </p:cNvCxnSpPr>
            <p:nvPr/>
          </p:nvCxnSpPr>
          <p:spPr>
            <a:xfrm>
              <a:off x="4069089"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9C557B1-19A2-E288-A380-B9053CF14451}"/>
                </a:ext>
              </a:extLst>
            </p:cNvPr>
            <p:cNvCxnSpPr>
              <a:cxnSpLocks/>
            </p:cNvCxnSpPr>
            <p:nvPr/>
          </p:nvCxnSpPr>
          <p:spPr>
            <a:xfrm>
              <a:off x="3667768"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E799C40-8973-D6B0-1E02-A60232687A7B}"/>
                </a:ext>
              </a:extLst>
            </p:cNvPr>
            <p:cNvCxnSpPr>
              <a:cxnSpLocks/>
            </p:cNvCxnSpPr>
            <p:nvPr/>
          </p:nvCxnSpPr>
          <p:spPr>
            <a:xfrm>
              <a:off x="3266447"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3F21BD2-F17D-B028-0E6A-9AA405DD9D02}"/>
                </a:ext>
              </a:extLst>
            </p:cNvPr>
            <p:cNvCxnSpPr>
              <a:cxnSpLocks/>
            </p:cNvCxnSpPr>
            <p:nvPr/>
          </p:nvCxnSpPr>
          <p:spPr>
            <a:xfrm>
              <a:off x="2865126"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BADBBE7-50D9-74A5-C494-76D0EA066EF5}"/>
                </a:ext>
              </a:extLst>
            </p:cNvPr>
            <p:cNvCxnSpPr>
              <a:cxnSpLocks/>
            </p:cNvCxnSpPr>
            <p:nvPr/>
          </p:nvCxnSpPr>
          <p:spPr>
            <a:xfrm>
              <a:off x="2463805"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B0BE1E6-0EC6-D9AA-B536-1C4056D061B7}"/>
                </a:ext>
              </a:extLst>
            </p:cNvPr>
            <p:cNvCxnSpPr>
              <a:cxnSpLocks/>
            </p:cNvCxnSpPr>
            <p:nvPr/>
          </p:nvCxnSpPr>
          <p:spPr>
            <a:xfrm>
              <a:off x="2062484"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2E29850-868D-BE2A-95EC-22A16EA49B4D}"/>
                </a:ext>
              </a:extLst>
            </p:cNvPr>
            <p:cNvCxnSpPr>
              <a:cxnSpLocks/>
            </p:cNvCxnSpPr>
            <p:nvPr/>
          </p:nvCxnSpPr>
          <p:spPr>
            <a:xfrm>
              <a:off x="1661163"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7F33D44-415C-E668-0BC5-1CAD865BD968}"/>
                </a:ext>
              </a:extLst>
            </p:cNvPr>
            <p:cNvCxnSpPr>
              <a:cxnSpLocks/>
            </p:cNvCxnSpPr>
            <p:nvPr/>
          </p:nvCxnSpPr>
          <p:spPr>
            <a:xfrm>
              <a:off x="1259842"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6A6AF09-ACBC-32CD-F481-E2DFDB53AD79}"/>
                </a:ext>
              </a:extLst>
            </p:cNvPr>
            <p:cNvCxnSpPr>
              <a:cxnSpLocks/>
            </p:cNvCxnSpPr>
            <p:nvPr/>
          </p:nvCxnSpPr>
          <p:spPr>
            <a:xfrm>
              <a:off x="858521"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941E4C-3A71-801D-3F5C-4E8986F355EB}"/>
                </a:ext>
              </a:extLst>
            </p:cNvPr>
            <p:cNvCxnSpPr>
              <a:cxnSpLocks/>
            </p:cNvCxnSpPr>
            <p:nvPr/>
          </p:nvCxnSpPr>
          <p:spPr>
            <a:xfrm>
              <a:off x="457200"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F16C61E-1F56-D560-6EDF-46F040989942}"/>
                </a:ext>
              </a:extLst>
            </p:cNvPr>
            <p:cNvCxnSpPr>
              <a:cxnSpLocks/>
            </p:cNvCxnSpPr>
            <p:nvPr/>
          </p:nvCxnSpPr>
          <p:spPr>
            <a:xfrm>
              <a:off x="6477015"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64D4F23-D7F3-1352-E16C-50CBCC340510}"/>
                </a:ext>
              </a:extLst>
            </p:cNvPr>
            <p:cNvCxnSpPr>
              <a:cxnSpLocks/>
            </p:cNvCxnSpPr>
            <p:nvPr/>
          </p:nvCxnSpPr>
          <p:spPr>
            <a:xfrm>
              <a:off x="6075694" y="838200"/>
              <a:ext cx="1143000" cy="4953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CDA73E0A-7A55-91BD-6845-99E013F835B5}"/>
              </a:ext>
            </a:extLst>
          </p:cNvPr>
          <p:cNvSpPr txBox="1"/>
          <p:nvPr/>
        </p:nvSpPr>
        <p:spPr>
          <a:xfrm>
            <a:off x="1447800" y="3057054"/>
            <a:ext cx="5557531" cy="923330"/>
          </a:xfrm>
          <a:prstGeom prst="rect">
            <a:avLst/>
          </a:prstGeom>
          <a:noFill/>
        </p:spPr>
        <p:txBody>
          <a:bodyPr wrap="square" rtlCol="0">
            <a:spAutoFit/>
          </a:bodyPr>
          <a:lstStyle/>
          <a:p>
            <a:r>
              <a:rPr lang="en-US" sz="5400" b="1" spc="-150" dirty="0"/>
              <a:t>Chapter 4</a:t>
            </a:r>
          </a:p>
        </p:txBody>
      </p:sp>
      <p:sp>
        <p:nvSpPr>
          <p:cNvPr id="27" name="TextBox 26">
            <a:extLst>
              <a:ext uri="{FF2B5EF4-FFF2-40B4-BE49-F238E27FC236}">
                <a16:creationId xmlns:a16="http://schemas.microsoft.com/office/drawing/2014/main" id="{C64CD64A-718C-134D-A1AB-E20896D6C81E}"/>
              </a:ext>
            </a:extLst>
          </p:cNvPr>
          <p:cNvSpPr txBox="1"/>
          <p:nvPr/>
        </p:nvSpPr>
        <p:spPr>
          <a:xfrm>
            <a:off x="1455541" y="4084096"/>
            <a:ext cx="5973960" cy="1447512"/>
          </a:xfrm>
          <a:prstGeom prst="rect">
            <a:avLst/>
          </a:prstGeom>
          <a:noFill/>
        </p:spPr>
        <p:txBody>
          <a:bodyPr wrap="square" rtlCol="0">
            <a:spAutoFit/>
          </a:bodyPr>
          <a:lstStyle/>
          <a:p>
            <a:pPr>
              <a:lnSpc>
                <a:spcPct val="80000"/>
              </a:lnSpc>
            </a:pPr>
            <a:r>
              <a:rPr lang="en-US" sz="5400" spc="-150" dirty="0"/>
              <a:t>Turbine Aircraft Power Systems</a:t>
            </a:r>
          </a:p>
        </p:txBody>
      </p:sp>
    </p:spTree>
    <p:extLst>
      <p:ext uri="{BB962C8B-B14F-4D97-AF65-F5344CB8AC3E}">
        <p14:creationId xmlns:p14="http://schemas.microsoft.com/office/powerpoint/2010/main" val="3302609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line with a black background&#10;&#10;Description automatically generated with medium confidence">
            <a:extLst>
              <a:ext uri="{FF2B5EF4-FFF2-40B4-BE49-F238E27FC236}">
                <a16:creationId xmlns:a16="http://schemas.microsoft.com/office/drawing/2014/main" id="{E773C253-272D-0C98-C976-4613F83431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1296" y="714555"/>
            <a:ext cx="11005404" cy="4360632"/>
          </a:xfrm>
          <a:prstGeom prst="rect">
            <a:avLst/>
          </a:prstGeom>
        </p:spPr>
      </p:pic>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4.18</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Hydraulic properties: power transmission.</a:t>
            </a:r>
          </a:p>
        </p:txBody>
      </p:sp>
    </p:spTree>
    <p:extLst>
      <p:ext uri="{BB962C8B-B14F-4D97-AF65-F5344CB8AC3E}">
        <p14:creationId xmlns:p14="http://schemas.microsoft.com/office/powerpoint/2010/main" val="3616439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4.19</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Hydraulic properties: mechanical advantage.</a:t>
            </a:r>
          </a:p>
        </p:txBody>
      </p:sp>
      <p:pic>
        <p:nvPicPr>
          <p:cNvPr id="5" name="Picture 4" descr="Diagram of a mechanical system&#10;&#10;Description automatically generated">
            <a:extLst>
              <a:ext uri="{FF2B5EF4-FFF2-40B4-BE49-F238E27FC236}">
                <a16:creationId xmlns:a16="http://schemas.microsoft.com/office/drawing/2014/main" id="{6E82BD40-7623-3CCC-A453-2E396532E0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33600" y="126121"/>
            <a:ext cx="7924800" cy="5848071"/>
          </a:xfrm>
          <a:prstGeom prst="rect">
            <a:avLst/>
          </a:prstGeom>
        </p:spPr>
      </p:pic>
    </p:spTree>
    <p:extLst>
      <p:ext uri="{BB962C8B-B14F-4D97-AF65-F5344CB8AC3E}">
        <p14:creationId xmlns:p14="http://schemas.microsoft.com/office/powerpoint/2010/main" val="92075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4.20</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Basic hydraulic components.</a:t>
            </a:r>
          </a:p>
        </p:txBody>
      </p:sp>
      <p:pic>
        <p:nvPicPr>
          <p:cNvPr id="5" name="Picture 4" descr="A diagram of a hydraulic system&#10;&#10;Description automatically generated">
            <a:extLst>
              <a:ext uri="{FF2B5EF4-FFF2-40B4-BE49-F238E27FC236}">
                <a16:creationId xmlns:a16="http://schemas.microsoft.com/office/drawing/2014/main" id="{0810D0CF-F961-3C41-4134-CA522F7A81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00300" y="171450"/>
            <a:ext cx="7391400" cy="5524500"/>
          </a:xfrm>
          <a:prstGeom prst="rect">
            <a:avLst/>
          </a:prstGeom>
        </p:spPr>
      </p:pic>
    </p:spTree>
    <p:extLst>
      <p:ext uri="{BB962C8B-B14F-4D97-AF65-F5344CB8AC3E}">
        <p14:creationId xmlns:p14="http://schemas.microsoft.com/office/powerpoint/2010/main" val="1656303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DD377FE-61CD-E257-AD43-971AED02FE95}"/>
              </a:ext>
            </a:extLst>
          </p:cNvPr>
          <p:cNvSpPr txBox="1"/>
          <p:nvPr/>
        </p:nvSpPr>
        <p:spPr>
          <a:xfrm>
            <a:off x="323850" y="342900"/>
            <a:ext cx="4286250" cy="4832092"/>
          </a:xfrm>
          <a:prstGeom prst="rect">
            <a:avLst/>
          </a:prstGeom>
          <a:noFill/>
        </p:spPr>
        <p:txBody>
          <a:bodyPr wrap="square" rtlCol="0">
            <a:spAutoFit/>
          </a:bodyPr>
          <a:lstStyle/>
          <a:p>
            <a:r>
              <a:rPr lang="en-US" sz="2200" dirty="0">
                <a:effectLst/>
                <a:latin typeface="Aptos" panose="020B0004020202020204" pitchFamily="34" charset="0"/>
              </a:rPr>
              <a:t>Hydraulic accumulators store system pressure as backup power sources for critical systems in the event of hydraulic pump failure. (They store only enough pressure for limited or one time use.) This type, with selectable accumulator valve, would likely power emergency flap or landing gear extension. Other types, such as brake accumulators, may simply </a:t>
            </a:r>
            <a:r>
              <a:rPr lang="en-US" sz="2200">
                <a:effectLst/>
                <a:latin typeface="Aptos" panose="020B0004020202020204" pitchFamily="34" charset="0"/>
              </a:rPr>
              <a:t>provide backup pressure </a:t>
            </a:r>
            <a:r>
              <a:rPr lang="en-US" sz="2200" dirty="0">
                <a:effectLst/>
                <a:latin typeface="Aptos" panose="020B0004020202020204" pitchFamily="34" charset="0"/>
              </a:rPr>
              <a:t>and have no selectable valves.</a:t>
            </a:r>
          </a:p>
          <a:p>
            <a:endParaRPr lang="en-US" sz="2200" dirty="0">
              <a:latin typeface="Aptos" panose="020B0004020202020204" pitchFamily="34" charset="0"/>
            </a:endParaRPr>
          </a:p>
        </p:txBody>
      </p:sp>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a:t>FIGURE 4.21</a:t>
            </a:r>
            <a:endParaRPr lang="en-US" dirty="0"/>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normAutofit/>
          </a:bodyPr>
          <a:lstStyle/>
          <a:p>
            <a:r>
              <a:rPr lang="en-US"/>
              <a:t>Hydraulic accumulator.</a:t>
            </a:r>
            <a:endParaRPr lang="en-US" dirty="0"/>
          </a:p>
        </p:txBody>
      </p:sp>
      <p:pic>
        <p:nvPicPr>
          <p:cNvPr id="11" name="Picture 10" descr="Diagram of a diagram of a machine&#10;&#10;Description automatically generated">
            <a:extLst>
              <a:ext uri="{FF2B5EF4-FFF2-40B4-BE49-F238E27FC236}">
                <a16:creationId xmlns:a16="http://schemas.microsoft.com/office/drawing/2014/main" id="{2C58787A-510B-58C6-4D4E-5378AB8A47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16462" y="152400"/>
            <a:ext cx="7151688" cy="5562600"/>
          </a:xfrm>
          <a:prstGeom prst="rect">
            <a:avLst/>
          </a:prstGeom>
        </p:spPr>
      </p:pic>
    </p:spTree>
    <p:extLst>
      <p:ext uri="{BB962C8B-B14F-4D97-AF65-F5344CB8AC3E}">
        <p14:creationId xmlns:p14="http://schemas.microsoft.com/office/powerpoint/2010/main" val="86880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4.22</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Aircraft hydraulic system diagram.</a:t>
            </a:r>
          </a:p>
        </p:txBody>
      </p:sp>
      <p:pic>
        <p:nvPicPr>
          <p:cNvPr id="5" name="Picture 4" descr="A diagram of a hydraulic system&#10;&#10;Description automatically generated">
            <a:extLst>
              <a:ext uri="{FF2B5EF4-FFF2-40B4-BE49-F238E27FC236}">
                <a16:creationId xmlns:a16="http://schemas.microsoft.com/office/drawing/2014/main" id="{49CFE4CF-88D2-9F35-64EF-70631A30EB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7500" y="58227"/>
            <a:ext cx="6667500" cy="5786887"/>
          </a:xfrm>
          <a:prstGeom prst="rect">
            <a:avLst/>
          </a:prstGeom>
        </p:spPr>
      </p:pic>
    </p:spTree>
    <p:extLst>
      <p:ext uri="{BB962C8B-B14F-4D97-AF65-F5344CB8AC3E}">
        <p14:creationId xmlns:p14="http://schemas.microsoft.com/office/powerpoint/2010/main" val="161835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4.23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normAutofit/>
          </a:bodyPr>
          <a:lstStyle/>
          <a:p>
            <a:r>
              <a:rPr lang="en-US" dirty="0"/>
              <a:t>Backup hydraulic pumps.</a:t>
            </a:r>
          </a:p>
        </p:txBody>
      </p:sp>
      <p:sp>
        <p:nvSpPr>
          <p:cNvPr id="6" name="TextBox 5">
            <a:extLst>
              <a:ext uri="{FF2B5EF4-FFF2-40B4-BE49-F238E27FC236}">
                <a16:creationId xmlns:a16="http://schemas.microsoft.com/office/drawing/2014/main" id="{3EA808FE-A8F0-817B-3556-0FE291B44656}"/>
              </a:ext>
            </a:extLst>
          </p:cNvPr>
          <p:cNvSpPr txBox="1"/>
          <p:nvPr/>
        </p:nvSpPr>
        <p:spPr>
          <a:xfrm>
            <a:off x="7734300" y="266700"/>
            <a:ext cx="4191000" cy="3139321"/>
          </a:xfrm>
          <a:prstGeom prst="rect">
            <a:avLst/>
          </a:prstGeom>
          <a:noFill/>
        </p:spPr>
        <p:txBody>
          <a:bodyPr wrap="square" rtlCol="0">
            <a:spAutoFit/>
          </a:bodyPr>
          <a:lstStyle/>
          <a:p>
            <a:r>
              <a:rPr lang="en-US" sz="2200" dirty="0">
                <a:effectLst/>
                <a:latin typeface="Aptos" panose="020B0004020202020204" pitchFamily="34" charset="0"/>
              </a:rPr>
              <a:t>A variety of backup hydraulic pressure sources may be used to power critical hydraulic system functions should the primary engine-driven pumps fail. Depending upon the specific aircraft system, one or numerous backup pumps may be installed.</a:t>
            </a:r>
          </a:p>
          <a:p>
            <a:endParaRPr lang="en-US" sz="2200" dirty="0">
              <a:latin typeface="Aptos" panose="020B0004020202020204" pitchFamily="34" charset="0"/>
            </a:endParaRPr>
          </a:p>
        </p:txBody>
      </p:sp>
      <p:pic>
        <p:nvPicPr>
          <p:cNvPr id="10" name="Picture 9" descr="A diagram of a machine&#10;&#10;Description automatically generated">
            <a:extLst>
              <a:ext uri="{FF2B5EF4-FFF2-40B4-BE49-F238E27FC236}">
                <a16:creationId xmlns:a16="http://schemas.microsoft.com/office/drawing/2014/main" id="{1A47239E-4D81-758E-EE94-1239C1DC8C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000" y="3276600"/>
            <a:ext cx="1866900" cy="2460332"/>
          </a:xfrm>
          <a:prstGeom prst="rect">
            <a:avLst/>
          </a:prstGeom>
        </p:spPr>
      </p:pic>
      <p:pic>
        <p:nvPicPr>
          <p:cNvPr id="5" name="Picture 4" descr="A diagram of a machine&#10;&#10;Description automatically generated">
            <a:extLst>
              <a:ext uri="{FF2B5EF4-FFF2-40B4-BE49-F238E27FC236}">
                <a16:creationId xmlns:a16="http://schemas.microsoft.com/office/drawing/2014/main" id="{1AD439CA-1516-1E54-61C0-9651E3A5C0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0500" y="228599"/>
            <a:ext cx="7353300" cy="5451780"/>
          </a:xfrm>
          <a:prstGeom prst="rect">
            <a:avLst/>
          </a:prstGeom>
        </p:spPr>
      </p:pic>
      <p:sp>
        <p:nvSpPr>
          <p:cNvPr id="11" name="Rectangle 10">
            <a:extLst>
              <a:ext uri="{FF2B5EF4-FFF2-40B4-BE49-F238E27FC236}">
                <a16:creationId xmlns:a16="http://schemas.microsoft.com/office/drawing/2014/main" id="{505CCA8A-3362-3C49-6E1F-38825B18A265}"/>
              </a:ext>
            </a:extLst>
          </p:cNvPr>
          <p:cNvSpPr/>
          <p:nvPr/>
        </p:nvSpPr>
        <p:spPr>
          <a:xfrm>
            <a:off x="6042387" y="4453728"/>
            <a:ext cx="1590102" cy="1225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034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4.24</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Bleed air.</a:t>
            </a:r>
          </a:p>
        </p:txBody>
      </p:sp>
      <p:pic>
        <p:nvPicPr>
          <p:cNvPr id="5" name="Picture 4" descr="Diagram of a jet engine&#10;&#10;Description automatically generated">
            <a:extLst>
              <a:ext uri="{FF2B5EF4-FFF2-40B4-BE49-F238E27FC236}">
                <a16:creationId xmlns:a16="http://schemas.microsoft.com/office/drawing/2014/main" id="{943A75FC-7338-A838-F8C3-5B427516D0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500" y="723900"/>
            <a:ext cx="10096501" cy="4953000"/>
          </a:xfrm>
          <a:prstGeom prst="rect">
            <a:avLst/>
          </a:prstGeom>
        </p:spPr>
      </p:pic>
    </p:spTree>
    <p:extLst>
      <p:ext uri="{BB962C8B-B14F-4D97-AF65-F5344CB8AC3E}">
        <p14:creationId xmlns:p14="http://schemas.microsoft.com/office/powerpoint/2010/main" val="4065371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4.25</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Pneumatic system components.</a:t>
            </a:r>
          </a:p>
        </p:txBody>
      </p:sp>
      <p:pic>
        <p:nvPicPr>
          <p:cNvPr id="5" name="Picture 4" descr="A diagram of a pressure gauge&#10;&#10;Description automatically generated">
            <a:extLst>
              <a:ext uri="{FF2B5EF4-FFF2-40B4-BE49-F238E27FC236}">
                <a16:creationId xmlns:a16="http://schemas.microsoft.com/office/drawing/2014/main" id="{4D053984-6429-2C51-6ECF-EABF5BE06C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1200" y="114300"/>
            <a:ext cx="8267700" cy="5615796"/>
          </a:xfrm>
          <a:prstGeom prst="rect">
            <a:avLst/>
          </a:prstGeom>
        </p:spPr>
      </p:pic>
    </p:spTree>
    <p:extLst>
      <p:ext uri="{BB962C8B-B14F-4D97-AF65-F5344CB8AC3E}">
        <p14:creationId xmlns:p14="http://schemas.microsoft.com/office/powerpoint/2010/main" val="398936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4.26</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Common APU location.</a:t>
            </a:r>
          </a:p>
        </p:txBody>
      </p:sp>
      <p:pic>
        <p:nvPicPr>
          <p:cNvPr id="7" name="Picture 6" descr="A white and black diagram of a jet&#10;&#10;Description automatically generated">
            <a:extLst>
              <a:ext uri="{FF2B5EF4-FFF2-40B4-BE49-F238E27FC236}">
                <a16:creationId xmlns:a16="http://schemas.microsoft.com/office/drawing/2014/main" id="{6880672B-625C-0FF0-E882-C3592FC118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 y="823737"/>
            <a:ext cx="11232356" cy="3862563"/>
          </a:xfrm>
          <a:prstGeom prst="rect">
            <a:avLst/>
          </a:prstGeom>
        </p:spPr>
      </p:pic>
    </p:spTree>
    <p:extLst>
      <p:ext uri="{BB962C8B-B14F-4D97-AF65-F5344CB8AC3E}">
        <p14:creationId xmlns:p14="http://schemas.microsoft.com/office/powerpoint/2010/main" val="4001124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4.27</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noAutofit/>
          </a:bodyPr>
          <a:lstStyle/>
          <a:p>
            <a:r>
              <a:rPr lang="en-US" dirty="0"/>
              <a:t>Typical APU (auxiliary power unit).</a:t>
            </a:r>
          </a:p>
        </p:txBody>
      </p:sp>
      <p:pic>
        <p:nvPicPr>
          <p:cNvPr id="5" name="Picture 4" descr="Diagram of a jet engine&#10;&#10;Description automatically generated">
            <a:extLst>
              <a:ext uri="{FF2B5EF4-FFF2-40B4-BE49-F238E27FC236}">
                <a16:creationId xmlns:a16="http://schemas.microsoft.com/office/drawing/2014/main" id="{BD689250-BA56-9D76-8D70-2DBD7F4E08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7920" y="228600"/>
            <a:ext cx="9276159" cy="5600700"/>
          </a:xfrm>
          <a:prstGeom prst="rect">
            <a:avLst/>
          </a:prstGeom>
        </p:spPr>
      </p:pic>
    </p:spTree>
    <p:extLst>
      <p:ext uri="{BB962C8B-B14F-4D97-AF65-F5344CB8AC3E}">
        <p14:creationId xmlns:p14="http://schemas.microsoft.com/office/powerpoint/2010/main" val="1074364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4.1</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Simple waterwheel.</a:t>
            </a:r>
          </a:p>
        </p:txBody>
      </p:sp>
      <p:pic>
        <p:nvPicPr>
          <p:cNvPr id="5" name="Picture 4" descr="A diagram of a river flow&#10;&#10;Description automatically generated">
            <a:extLst>
              <a:ext uri="{FF2B5EF4-FFF2-40B4-BE49-F238E27FC236}">
                <a16:creationId xmlns:a16="http://schemas.microsoft.com/office/drawing/2014/main" id="{4C38A43B-1815-B738-D2AA-0DDE916A3D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81300" y="216122"/>
            <a:ext cx="6629400" cy="5384578"/>
          </a:xfrm>
          <a:prstGeom prst="rect">
            <a:avLst/>
          </a:prstGeom>
        </p:spPr>
      </p:pic>
    </p:spTree>
    <p:extLst>
      <p:ext uri="{BB962C8B-B14F-4D97-AF65-F5344CB8AC3E}">
        <p14:creationId xmlns:p14="http://schemas.microsoft.com/office/powerpoint/2010/main" val="1512135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normAutofit/>
          </a:bodyPr>
          <a:lstStyle/>
          <a:p>
            <a:r>
              <a:rPr lang="en-US" dirty="0"/>
              <a:t>FIGURE 4.2</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normAutofit/>
          </a:bodyPr>
          <a:lstStyle/>
          <a:p>
            <a:r>
              <a:rPr lang="en-US" dirty="0"/>
              <a:t>Reference waterwheel system.</a:t>
            </a:r>
          </a:p>
        </p:txBody>
      </p:sp>
      <p:pic>
        <p:nvPicPr>
          <p:cNvPr id="5" name="Picture 4" descr="A diagram of a reservoir&#10;&#10;Description automatically generated">
            <a:extLst>
              <a:ext uri="{FF2B5EF4-FFF2-40B4-BE49-F238E27FC236}">
                <a16:creationId xmlns:a16="http://schemas.microsoft.com/office/drawing/2014/main" id="{92BE9107-15F4-26B8-E8FF-94507CBFF1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76400" y="114300"/>
            <a:ext cx="8995229" cy="5638800"/>
          </a:xfrm>
          <a:prstGeom prst="rect">
            <a:avLst/>
          </a:prstGeom>
        </p:spPr>
      </p:pic>
    </p:spTree>
    <p:extLst>
      <p:ext uri="{BB962C8B-B14F-4D97-AF65-F5344CB8AC3E}">
        <p14:creationId xmlns:p14="http://schemas.microsoft.com/office/powerpoint/2010/main" val="419694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4.3</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1" y="5981700"/>
            <a:ext cx="8191500" cy="876300"/>
          </a:xfrm>
        </p:spPr>
        <p:txBody>
          <a:bodyPr/>
          <a:lstStyle/>
          <a:p>
            <a:r>
              <a:rPr lang="en-US" dirty="0"/>
              <a:t>Comparison of aircraft power systems with reference waterwheel system.</a:t>
            </a:r>
          </a:p>
        </p:txBody>
      </p:sp>
      <p:pic>
        <p:nvPicPr>
          <p:cNvPr id="5" name="Picture 4" descr="A screenshot of a computer&#10;&#10;Description automatically generated">
            <a:extLst>
              <a:ext uri="{FF2B5EF4-FFF2-40B4-BE49-F238E27FC236}">
                <a16:creationId xmlns:a16="http://schemas.microsoft.com/office/drawing/2014/main" id="{1F5F0353-BBEB-087B-1EB3-C570B0B816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14300"/>
            <a:ext cx="11189265" cy="5486457"/>
          </a:xfrm>
          <a:prstGeom prst="rect">
            <a:avLst/>
          </a:prstGeom>
        </p:spPr>
      </p:pic>
    </p:spTree>
    <p:extLst>
      <p:ext uri="{BB962C8B-B14F-4D97-AF65-F5344CB8AC3E}">
        <p14:creationId xmlns:p14="http://schemas.microsoft.com/office/powerpoint/2010/main" val="2312520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4.4</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Basic electrical circuits.</a:t>
            </a:r>
          </a:p>
        </p:txBody>
      </p:sp>
      <p:pic>
        <p:nvPicPr>
          <p:cNvPr id="5" name="Picture 4" descr="A diagram of a battery&#10;&#10;Description automatically generated">
            <a:extLst>
              <a:ext uri="{FF2B5EF4-FFF2-40B4-BE49-F238E27FC236}">
                <a16:creationId xmlns:a16="http://schemas.microsoft.com/office/drawing/2014/main" id="{707CAA78-E4E0-A400-CA65-D9C48C0FC8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77215" y="13251"/>
            <a:ext cx="4686300" cy="5851585"/>
          </a:xfrm>
          <a:prstGeom prst="rect">
            <a:avLst/>
          </a:prstGeom>
        </p:spPr>
      </p:pic>
      <p:pic>
        <p:nvPicPr>
          <p:cNvPr id="6" name="Picture 5" descr="A diagram of a battery&#10;&#10;Description automatically generated">
            <a:extLst>
              <a:ext uri="{FF2B5EF4-FFF2-40B4-BE49-F238E27FC236}">
                <a16:creationId xmlns:a16="http://schemas.microsoft.com/office/drawing/2014/main" id="{08E008AE-A14A-7875-EE51-B03031635F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39715" y="4457700"/>
            <a:ext cx="3619500" cy="1466622"/>
          </a:xfrm>
          <a:prstGeom prst="rect">
            <a:avLst/>
          </a:prstGeom>
        </p:spPr>
      </p:pic>
      <p:pic>
        <p:nvPicPr>
          <p:cNvPr id="7" name="Picture 6" descr="A diagram of a battery&#10;&#10;Description automatically generated">
            <a:extLst>
              <a:ext uri="{FF2B5EF4-FFF2-40B4-BE49-F238E27FC236}">
                <a16:creationId xmlns:a16="http://schemas.microsoft.com/office/drawing/2014/main" id="{BE15631D-6DEC-5E57-1F27-25916A6919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39714" y="2990235"/>
            <a:ext cx="3124201" cy="1120022"/>
          </a:xfrm>
          <a:prstGeom prst="rect">
            <a:avLst/>
          </a:prstGeom>
        </p:spPr>
      </p:pic>
      <p:sp>
        <p:nvSpPr>
          <p:cNvPr id="10" name="TextBox 9">
            <a:extLst>
              <a:ext uri="{FF2B5EF4-FFF2-40B4-BE49-F238E27FC236}">
                <a16:creationId xmlns:a16="http://schemas.microsoft.com/office/drawing/2014/main" id="{01503EDF-C1C8-6311-F07E-FEE9C37EA856}"/>
              </a:ext>
            </a:extLst>
          </p:cNvPr>
          <p:cNvSpPr txBox="1"/>
          <p:nvPr/>
        </p:nvSpPr>
        <p:spPr>
          <a:xfrm>
            <a:off x="1368527" y="4103757"/>
            <a:ext cx="2571750" cy="707886"/>
          </a:xfrm>
          <a:prstGeom prst="rect">
            <a:avLst/>
          </a:prstGeom>
          <a:noFill/>
        </p:spPr>
        <p:txBody>
          <a:bodyPr wrap="square" rtlCol="0">
            <a:spAutoFit/>
          </a:bodyPr>
          <a:lstStyle/>
          <a:p>
            <a:r>
              <a:rPr lang="en-US" sz="2000" b="1" dirty="0"/>
              <a:t>Generator charging battery</a:t>
            </a:r>
          </a:p>
        </p:txBody>
      </p:sp>
      <p:sp>
        <p:nvSpPr>
          <p:cNvPr id="11" name="TextBox 10">
            <a:extLst>
              <a:ext uri="{FF2B5EF4-FFF2-40B4-BE49-F238E27FC236}">
                <a16:creationId xmlns:a16="http://schemas.microsoft.com/office/drawing/2014/main" id="{23D747DD-F09D-0E89-F2EB-18B52DC20850}"/>
              </a:ext>
            </a:extLst>
          </p:cNvPr>
          <p:cNvSpPr txBox="1"/>
          <p:nvPr/>
        </p:nvSpPr>
        <p:spPr>
          <a:xfrm>
            <a:off x="1771650" y="2167782"/>
            <a:ext cx="2781300" cy="707886"/>
          </a:xfrm>
          <a:prstGeom prst="rect">
            <a:avLst/>
          </a:prstGeom>
          <a:noFill/>
        </p:spPr>
        <p:txBody>
          <a:bodyPr wrap="square" rtlCol="0">
            <a:spAutoFit/>
          </a:bodyPr>
          <a:lstStyle/>
          <a:p>
            <a:r>
              <a:rPr lang="en-US" sz="2000" b="1" dirty="0"/>
              <a:t>Battery powering electrical device</a:t>
            </a:r>
          </a:p>
        </p:txBody>
      </p:sp>
      <p:sp>
        <p:nvSpPr>
          <p:cNvPr id="12" name="TextBox 11">
            <a:extLst>
              <a:ext uri="{FF2B5EF4-FFF2-40B4-BE49-F238E27FC236}">
                <a16:creationId xmlns:a16="http://schemas.microsoft.com/office/drawing/2014/main" id="{13A99A21-CFDD-9D9A-466C-CBE681199E14}"/>
              </a:ext>
            </a:extLst>
          </p:cNvPr>
          <p:cNvSpPr txBox="1"/>
          <p:nvPr/>
        </p:nvSpPr>
        <p:spPr>
          <a:xfrm>
            <a:off x="1409700" y="296339"/>
            <a:ext cx="2781300" cy="707886"/>
          </a:xfrm>
          <a:prstGeom prst="rect">
            <a:avLst/>
          </a:prstGeom>
          <a:noFill/>
        </p:spPr>
        <p:txBody>
          <a:bodyPr wrap="square" rtlCol="0">
            <a:spAutoFit/>
          </a:bodyPr>
          <a:lstStyle/>
          <a:p>
            <a:r>
              <a:rPr lang="en-US" sz="2000" b="1" dirty="0"/>
              <a:t>Generator powering electrical device</a:t>
            </a:r>
          </a:p>
        </p:txBody>
      </p:sp>
      <p:sp>
        <p:nvSpPr>
          <p:cNvPr id="13" name="Rectangle 12">
            <a:extLst>
              <a:ext uri="{FF2B5EF4-FFF2-40B4-BE49-F238E27FC236}">
                <a16:creationId xmlns:a16="http://schemas.microsoft.com/office/drawing/2014/main" id="{DD5F87D5-19A9-A0D2-0C89-9B472AB38CBE}"/>
              </a:ext>
            </a:extLst>
          </p:cNvPr>
          <p:cNvSpPr/>
          <p:nvPr/>
        </p:nvSpPr>
        <p:spPr>
          <a:xfrm>
            <a:off x="4552950" y="5410200"/>
            <a:ext cx="17526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0F19E4-4F51-0C35-1A89-74392316076C}"/>
              </a:ext>
            </a:extLst>
          </p:cNvPr>
          <p:cNvSpPr/>
          <p:nvPr/>
        </p:nvSpPr>
        <p:spPr>
          <a:xfrm>
            <a:off x="4286250" y="3429000"/>
            <a:ext cx="19050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5308473-B366-429E-DCA7-0FFB942931E2}"/>
              </a:ext>
            </a:extLst>
          </p:cNvPr>
          <p:cNvSpPr/>
          <p:nvPr/>
        </p:nvSpPr>
        <p:spPr>
          <a:xfrm>
            <a:off x="4286250" y="1676400"/>
            <a:ext cx="20193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63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4.5</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Basic electrical components.</a:t>
            </a:r>
          </a:p>
        </p:txBody>
      </p:sp>
      <p:pic>
        <p:nvPicPr>
          <p:cNvPr id="6" name="Picture 5" descr="A diagram of electrical generator&#10;&#10;Description automatically generated">
            <a:extLst>
              <a:ext uri="{FF2B5EF4-FFF2-40B4-BE49-F238E27FC236}">
                <a16:creationId xmlns:a16="http://schemas.microsoft.com/office/drawing/2014/main" id="{8814BBB2-622B-5798-537D-C148FD848A4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90800" y="76200"/>
            <a:ext cx="6935857" cy="6019800"/>
          </a:xfrm>
          <a:prstGeom prst="rect">
            <a:avLst/>
          </a:prstGeom>
        </p:spPr>
      </p:pic>
    </p:spTree>
    <p:extLst>
      <p:ext uri="{BB962C8B-B14F-4D97-AF65-F5344CB8AC3E}">
        <p14:creationId xmlns:p14="http://schemas.microsoft.com/office/powerpoint/2010/main" val="3134198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4.6</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Integrated drive generator (IDG).</a:t>
            </a:r>
          </a:p>
          <a:p>
            <a:endParaRPr lang="en-US" dirty="0"/>
          </a:p>
        </p:txBody>
      </p:sp>
      <p:pic>
        <p:nvPicPr>
          <p:cNvPr id="5" name="Picture 4" descr="A diagram of a device&#10;&#10;Description automatically generated">
            <a:extLst>
              <a:ext uri="{FF2B5EF4-FFF2-40B4-BE49-F238E27FC236}">
                <a16:creationId xmlns:a16="http://schemas.microsoft.com/office/drawing/2014/main" id="{A3032F83-3458-DE1C-F3DF-87D0217C8A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3900" y="990600"/>
            <a:ext cx="10785231" cy="3505200"/>
          </a:xfrm>
          <a:prstGeom prst="rect">
            <a:avLst/>
          </a:prstGeom>
        </p:spPr>
      </p:pic>
    </p:spTree>
    <p:extLst>
      <p:ext uri="{BB962C8B-B14F-4D97-AF65-F5344CB8AC3E}">
        <p14:creationId xmlns:p14="http://schemas.microsoft.com/office/powerpoint/2010/main" val="2377622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6B7A9A-71C6-0FB7-E235-8343A37BF45C}"/>
              </a:ext>
            </a:extLst>
          </p:cNvPr>
          <p:cNvSpPr>
            <a:spLocks noGrp="1"/>
          </p:cNvSpPr>
          <p:nvPr>
            <p:ph type="body" sz="half" idx="2"/>
          </p:nvPr>
        </p:nvSpPr>
        <p:spPr>
          <a:xfrm>
            <a:off x="723900" y="5981700"/>
            <a:ext cx="1904999" cy="527050"/>
          </a:xfrm>
        </p:spPr>
        <p:txBody>
          <a:bodyPr/>
          <a:lstStyle/>
          <a:p>
            <a:r>
              <a:rPr lang="en-US" dirty="0"/>
              <a:t>FIGURE 4.7</a:t>
            </a:r>
          </a:p>
        </p:txBody>
      </p:sp>
      <p:sp>
        <p:nvSpPr>
          <p:cNvPr id="9" name="Text Placeholder 8">
            <a:extLst>
              <a:ext uri="{FF2B5EF4-FFF2-40B4-BE49-F238E27FC236}">
                <a16:creationId xmlns:a16="http://schemas.microsoft.com/office/drawing/2014/main" id="{77E09937-4F61-2FC6-C27B-08031508C9D4}"/>
              </a:ext>
            </a:extLst>
          </p:cNvPr>
          <p:cNvSpPr>
            <a:spLocks noGrp="1"/>
          </p:cNvSpPr>
          <p:nvPr>
            <p:ph type="body" sz="half" idx="10"/>
          </p:nvPr>
        </p:nvSpPr>
        <p:spPr>
          <a:xfrm>
            <a:off x="2743200" y="5981700"/>
            <a:ext cx="8609010" cy="876300"/>
          </a:xfrm>
        </p:spPr>
        <p:txBody>
          <a:bodyPr/>
          <a:lstStyle/>
          <a:p>
            <a:r>
              <a:rPr lang="en-US" dirty="0"/>
              <a:t>Variable speed constant frequency generator (VSCF).</a:t>
            </a:r>
          </a:p>
          <a:p>
            <a:endParaRPr lang="en-US" dirty="0"/>
          </a:p>
        </p:txBody>
      </p:sp>
      <p:pic>
        <p:nvPicPr>
          <p:cNvPr id="6" name="Picture 5" descr="A diagram of a power outlet&#10;&#10;Description automatically generated">
            <a:extLst>
              <a:ext uri="{FF2B5EF4-FFF2-40B4-BE49-F238E27FC236}">
                <a16:creationId xmlns:a16="http://schemas.microsoft.com/office/drawing/2014/main" id="{AB63FFBC-A8B5-0293-475B-5D9D3969FA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4786" y="838200"/>
            <a:ext cx="10650415" cy="3505200"/>
          </a:xfrm>
          <a:prstGeom prst="rect">
            <a:avLst/>
          </a:prstGeom>
        </p:spPr>
      </p:pic>
    </p:spTree>
    <p:extLst>
      <p:ext uri="{BB962C8B-B14F-4D97-AF65-F5344CB8AC3E}">
        <p14:creationId xmlns:p14="http://schemas.microsoft.com/office/powerpoint/2010/main" val="209355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4661</TotalTime>
  <Words>633</Words>
  <Application>Microsoft Office PowerPoint</Application>
  <PresentationFormat>Widescreen</PresentationFormat>
  <Paragraphs>70</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Aptos SemiBold</vt:lpstr>
      <vt:lpstr>Arial</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Kotomaimoce</dc:creator>
  <cp:lastModifiedBy>Laura Fisher</cp:lastModifiedBy>
  <cp:revision>43</cp:revision>
  <dcterms:created xsi:type="dcterms:W3CDTF">2024-02-28T00:44:40Z</dcterms:created>
  <dcterms:modified xsi:type="dcterms:W3CDTF">2024-07-15T19:56:52Z</dcterms:modified>
</cp:coreProperties>
</file>